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Lst>
  <p:sldIdLst>
    <p:sldId id="256" r:id="rId2"/>
    <p:sldId id="257" r:id="rId3"/>
    <p:sldId id="258" r:id="rId4"/>
    <p:sldId id="275"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6" r:id="rId21"/>
    <p:sldId id="27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650"/>
  </p:normalViewPr>
  <p:slideViewPr>
    <p:cSldViewPr snapToGrid="0" snapToObjects="1">
      <p:cViewPr>
        <p:scale>
          <a:sx n="98" d="100"/>
          <a:sy n="98" d="100"/>
        </p:scale>
        <p:origin x="144" y="6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6/27/22</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1800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6/27/22</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8977707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6/27/22</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528124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6/27/22</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244493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6/27/22</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5575734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6/27/22</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9064141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6/27/22</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6097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6/27/22</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997205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6/27/22</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8690738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6/27/22</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062036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6/27/22</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182632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6/27/22</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3540495986"/>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1_JGvvbtUQU" TargetMode="External"/><Relationship Id="rId2" Type="http://schemas.openxmlformats.org/officeDocument/2006/relationships/hyperlink" Target="https://data.sfgov.org/Public-Safety/Police-Department-Incident-Reports-Historical-2003/tmnf-yvry/data"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1265911B-1E2F-489E-97EF-A15A9299E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119D4F1-CE65-4D74-A168-F27C15F1B0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3" descr="Magnifying glass showing decling performance">
            <a:extLst>
              <a:ext uri="{FF2B5EF4-FFF2-40B4-BE49-F238E27FC236}">
                <a16:creationId xmlns:a16="http://schemas.microsoft.com/office/drawing/2014/main" id="{6A0513EE-BD05-4647-24A0-1557C0401260}"/>
              </a:ext>
            </a:extLst>
          </p:cNvPr>
          <p:cNvPicPr>
            <a:picLocks noChangeAspect="1"/>
          </p:cNvPicPr>
          <p:nvPr/>
        </p:nvPicPr>
        <p:blipFill rotWithShape="1">
          <a:blip r:embed="rId3">
            <a:alphaModFix amt="50000"/>
          </a:blip>
          <a:srcRect l="5052" r="35614" b="-1"/>
          <a:stretch/>
        </p:blipFill>
        <p:spPr>
          <a:xfrm>
            <a:off x="20" y="10"/>
            <a:ext cx="6095979" cy="6857990"/>
          </a:xfrm>
          <a:prstGeom prst="rect">
            <a:avLst/>
          </a:prstGeom>
        </p:spPr>
      </p:pic>
      <p:sp>
        <p:nvSpPr>
          <p:cNvPr id="2" name="Title 1">
            <a:extLst>
              <a:ext uri="{FF2B5EF4-FFF2-40B4-BE49-F238E27FC236}">
                <a16:creationId xmlns:a16="http://schemas.microsoft.com/office/drawing/2014/main" id="{C14EC81A-960D-48BB-5FC3-75D4C015CE99}"/>
              </a:ext>
            </a:extLst>
          </p:cNvPr>
          <p:cNvSpPr>
            <a:spLocks noGrp="1"/>
          </p:cNvSpPr>
          <p:nvPr>
            <p:ph type="ctrTitle"/>
          </p:nvPr>
        </p:nvSpPr>
        <p:spPr>
          <a:xfrm>
            <a:off x="671513" y="285750"/>
            <a:ext cx="4900612" cy="5510751"/>
          </a:xfrm>
        </p:spPr>
        <p:txBody>
          <a:bodyPr vert="horz" lIns="91440" tIns="45720" rIns="91440" bIns="45720" rtlCol="0" anchor="ctr">
            <a:normAutofit/>
          </a:bodyPr>
          <a:lstStyle/>
          <a:p>
            <a:pPr algn="ctr"/>
            <a:r>
              <a:rPr lang="en-US" sz="3200" dirty="0">
                <a:solidFill>
                  <a:srgbClr val="FFFFFF"/>
                </a:solidFill>
              </a:rPr>
              <a:t>San Francisco Crime Incidents Analysis</a:t>
            </a:r>
          </a:p>
        </p:txBody>
      </p:sp>
      <p:sp>
        <p:nvSpPr>
          <p:cNvPr id="3" name="Subtitle 2">
            <a:extLst>
              <a:ext uri="{FF2B5EF4-FFF2-40B4-BE49-F238E27FC236}">
                <a16:creationId xmlns:a16="http://schemas.microsoft.com/office/drawing/2014/main" id="{062F1904-6C80-AE82-B7FA-D79FDEE8FF41}"/>
              </a:ext>
            </a:extLst>
          </p:cNvPr>
          <p:cNvSpPr>
            <a:spLocks noGrp="1"/>
          </p:cNvSpPr>
          <p:nvPr>
            <p:ph type="subTitle" idx="1"/>
          </p:nvPr>
        </p:nvSpPr>
        <p:spPr>
          <a:xfrm>
            <a:off x="7179972" y="762000"/>
            <a:ext cx="4766605" cy="5334000"/>
          </a:xfrm>
        </p:spPr>
        <p:txBody>
          <a:bodyPr vert="horz" lIns="91440" tIns="45720" rIns="91440" bIns="45720" rtlCol="0" anchor="ctr">
            <a:normAutofit/>
          </a:bodyPr>
          <a:lstStyle/>
          <a:p>
            <a:pPr>
              <a:lnSpc>
                <a:spcPct val="100000"/>
              </a:lnSpc>
            </a:pPr>
            <a:r>
              <a:rPr lang="en-US" dirty="0"/>
              <a:t>Course – Data Management and Big Data (ALY6110), CRN -80442   </a:t>
            </a:r>
          </a:p>
          <a:p>
            <a:pPr>
              <a:lnSpc>
                <a:spcPct val="100000"/>
              </a:lnSpc>
            </a:pPr>
            <a:r>
              <a:rPr lang="en-US" dirty="0"/>
              <a:t>Section 1</a:t>
            </a:r>
          </a:p>
          <a:p>
            <a:pPr>
              <a:lnSpc>
                <a:spcPct val="100000"/>
              </a:lnSpc>
            </a:pPr>
            <a:endParaRPr lang="en-US" dirty="0"/>
          </a:p>
          <a:p>
            <a:pPr>
              <a:lnSpc>
                <a:spcPct val="100000"/>
              </a:lnSpc>
            </a:pPr>
            <a:r>
              <a:rPr lang="en-US" dirty="0"/>
              <a:t>Project done by,</a:t>
            </a:r>
          </a:p>
          <a:p>
            <a:pPr>
              <a:lnSpc>
                <a:spcPct val="100000"/>
              </a:lnSpc>
            </a:pPr>
            <a:r>
              <a:rPr lang="en-US" dirty="0"/>
              <a:t>(Group Gamma)</a:t>
            </a:r>
          </a:p>
          <a:p>
            <a:pPr marL="285750" indent="-285750">
              <a:lnSpc>
                <a:spcPct val="100000"/>
              </a:lnSpc>
              <a:buFont typeface="Arial" panose="020B0604020202020204" pitchFamily="34" charset="0"/>
              <a:buChar char="•"/>
            </a:pPr>
            <a:r>
              <a:rPr lang="en-US" dirty="0"/>
              <a:t> </a:t>
            </a:r>
            <a:r>
              <a:rPr lang="en-US" dirty="0" err="1"/>
              <a:t>Bhanoji</a:t>
            </a:r>
            <a:r>
              <a:rPr lang="en-US" dirty="0"/>
              <a:t> Reddy </a:t>
            </a:r>
            <a:r>
              <a:rPr lang="en-US" dirty="0" err="1"/>
              <a:t>Meka</a:t>
            </a:r>
            <a:endParaRPr lang="en-US" dirty="0"/>
          </a:p>
          <a:p>
            <a:pPr>
              <a:lnSpc>
                <a:spcPct val="100000"/>
              </a:lnSpc>
            </a:pPr>
            <a:r>
              <a:rPr lang="en-US" dirty="0"/>
              <a:t>(</a:t>
            </a:r>
            <a:r>
              <a:rPr lang="en-US" dirty="0" err="1"/>
              <a:t>Meka.b@northeastern.edu</a:t>
            </a:r>
            <a:r>
              <a:rPr lang="en-US" dirty="0"/>
              <a:t>)</a:t>
            </a:r>
          </a:p>
          <a:p>
            <a:pPr marL="285750" indent="-285750">
              <a:lnSpc>
                <a:spcPct val="100000"/>
              </a:lnSpc>
              <a:buFont typeface="Arial" panose="020B0604020202020204" pitchFamily="34" charset="0"/>
              <a:buChar char="•"/>
            </a:pPr>
            <a:r>
              <a:rPr lang="en-US" dirty="0"/>
              <a:t> Shivani Shetkar</a:t>
            </a:r>
          </a:p>
          <a:p>
            <a:pPr>
              <a:lnSpc>
                <a:spcPct val="100000"/>
              </a:lnSpc>
            </a:pPr>
            <a:r>
              <a:rPr lang="en-US" dirty="0"/>
              <a:t>(</a:t>
            </a:r>
            <a:r>
              <a:rPr lang="en-US" dirty="0" err="1"/>
              <a:t>Shetkar.s@northeastern.edu</a:t>
            </a:r>
            <a:r>
              <a:rPr lang="en-US" dirty="0"/>
              <a:t>)</a:t>
            </a:r>
          </a:p>
        </p:txBody>
      </p:sp>
    </p:spTree>
    <p:custDataLst>
      <p:tags r:id="rId1"/>
    </p:custDataLst>
    <p:extLst>
      <p:ext uri="{BB962C8B-B14F-4D97-AF65-F5344CB8AC3E}">
        <p14:creationId xmlns:p14="http://schemas.microsoft.com/office/powerpoint/2010/main" val="1071894068"/>
      </p:ext>
    </p:extLst>
  </p:cSld>
  <p:clrMapOvr>
    <a:masterClrMapping/>
  </p:clrMapOvr>
  <mc:AlternateContent xmlns:mc="http://schemas.openxmlformats.org/markup-compatibility/2006">
    <mc:Choice xmlns:p14="http://schemas.microsoft.com/office/powerpoint/2010/main" Requires="p14">
      <p:transition spd="slow" p14:dur="2000" advTm="22361"/>
    </mc:Choice>
    <mc:Fallback>
      <p:transition spd="slow" advTm="22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400"/>
                                        <p:tgtEl>
                                          <p:spTgt spid="3">
                                            <p:txEl>
                                              <p:pRg st="1" end="1"/>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4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2000"/>
                                  </p:stCondLst>
                                  <p:iterate type="lt">
                                    <p:tmPct val="10000"/>
                                  </p:iterate>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400"/>
                                        <p:tgtEl>
                                          <p:spTgt spid="3">
                                            <p:txEl>
                                              <p:pRg st="4" end="4"/>
                                            </p:txEl>
                                          </p:spTgt>
                                        </p:tgtEl>
                                      </p:cBhvr>
                                    </p:animEffect>
                                  </p:childTnLst>
                                </p:cTn>
                              </p:par>
                              <p:par>
                                <p:cTn id="19" presetID="10" presetClass="entr" presetSubtype="0" fill="hold" grpId="0" nodeType="withEffect">
                                  <p:stCondLst>
                                    <p:cond delay="1000"/>
                                  </p:stCondLst>
                                  <p:iterate type="lt">
                                    <p:tmPct val="10000"/>
                                  </p:iterate>
                                  <p:childTnLst>
                                    <p:set>
                                      <p:cBhvr>
                                        <p:cTn id="20" dur="1" fill="hold">
                                          <p:stCondLst>
                                            <p:cond delay="0"/>
                                          </p:stCondLst>
                                        </p:cTn>
                                        <p:tgtEl>
                                          <p:spTgt spid="2"/>
                                        </p:tgtEl>
                                        <p:attrNameLst>
                                          <p:attrName>style.visibility</p:attrName>
                                        </p:attrNameLst>
                                      </p:cBhvr>
                                      <p:to>
                                        <p:strVal val="visible"/>
                                      </p:to>
                                    </p:set>
                                    <p:animEffect transition="in" filter="fade">
                                      <p:cBhvr>
                                        <p:cTn id="21" dur="4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2000"/>
                                  </p:stCondLst>
                                  <p:iterate type="lt">
                                    <p:tmPct val="10000"/>
                                  </p:iterate>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4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2000"/>
                                  </p:stCondLst>
                                  <p:iterate type="lt">
                                    <p:tmPct val="10000"/>
                                  </p:iterate>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4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2000"/>
                                  </p:stCondLst>
                                  <p:iterate type="lt">
                                    <p:tmPct val="10000"/>
                                  </p:iterate>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4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2000"/>
                                  </p:stCondLst>
                                  <p:iterate type="lt">
                                    <p:tmPct val="10000"/>
                                  </p:iterate>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4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4">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6">
            <a:extLst>
              <a:ext uri="{FF2B5EF4-FFF2-40B4-BE49-F238E27FC236}">
                <a16:creationId xmlns:a16="http://schemas.microsoft.com/office/drawing/2014/main" id="{3D24DFDD-EC25-4E11-A646-5466AB0E2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17B6FC-1610-F6B6-6B6D-00886FB5097F}"/>
              </a:ext>
            </a:extLst>
          </p:cNvPr>
          <p:cNvSpPr>
            <a:spLocks noGrp="1"/>
          </p:cNvSpPr>
          <p:nvPr>
            <p:ph type="title"/>
          </p:nvPr>
        </p:nvSpPr>
        <p:spPr>
          <a:xfrm>
            <a:off x="1429566" y="1374753"/>
            <a:ext cx="4845110" cy="1034217"/>
          </a:xfrm>
        </p:spPr>
        <p:txBody>
          <a:bodyPr>
            <a:normAutofit/>
          </a:bodyPr>
          <a:lstStyle/>
          <a:p>
            <a:pPr>
              <a:lnSpc>
                <a:spcPct val="110000"/>
              </a:lnSpc>
            </a:pPr>
            <a:r>
              <a:rPr lang="en-US" sz="1800"/>
              <a:t>Visualization showing count of Incident of all districts</a:t>
            </a:r>
          </a:p>
        </p:txBody>
      </p:sp>
      <p:sp>
        <p:nvSpPr>
          <p:cNvPr id="22" name="Content Placeholder 11">
            <a:extLst>
              <a:ext uri="{FF2B5EF4-FFF2-40B4-BE49-F238E27FC236}">
                <a16:creationId xmlns:a16="http://schemas.microsoft.com/office/drawing/2014/main" id="{CEFA6856-5F51-13DC-9C3F-66122D9FB94D}"/>
              </a:ext>
            </a:extLst>
          </p:cNvPr>
          <p:cNvSpPr>
            <a:spLocks noGrp="1"/>
          </p:cNvSpPr>
          <p:nvPr>
            <p:ph idx="1"/>
          </p:nvPr>
        </p:nvSpPr>
        <p:spPr>
          <a:xfrm>
            <a:off x="1429566" y="2662484"/>
            <a:ext cx="4666434" cy="2774820"/>
          </a:xfrm>
        </p:spPr>
        <p:txBody>
          <a:bodyPr>
            <a:normAutofit lnSpcReduction="10000"/>
          </a:bodyPr>
          <a:lstStyle/>
          <a:p>
            <a:r>
              <a:rPr lang="en-US" dirty="0"/>
              <a:t>Bar graph showing count of Incident of all districts using display () function and choosing plot options to plot the graph District vs Count. The district with decreasing order of incidents count are Southern, Mission, Northern, Central, Bayview, tenderloin, Ingleside, Taraval, Park and Richmond respectively.</a:t>
            </a:r>
          </a:p>
          <a:p>
            <a:endParaRPr lang="en-US" dirty="0"/>
          </a:p>
        </p:txBody>
      </p:sp>
      <p:pic>
        <p:nvPicPr>
          <p:cNvPr id="5" name="Content Placeholder 4" descr="Chart&#10;&#10;Description automatically generated">
            <a:extLst>
              <a:ext uri="{FF2B5EF4-FFF2-40B4-BE49-F238E27FC236}">
                <a16:creationId xmlns:a16="http://schemas.microsoft.com/office/drawing/2014/main" id="{0B8F898E-9DB4-ADBF-D334-77E7732D1BFE}"/>
              </a:ext>
            </a:extLst>
          </p:cNvPr>
          <p:cNvPicPr>
            <a:picLocks noChangeAspect="1"/>
          </p:cNvPicPr>
          <p:nvPr/>
        </p:nvPicPr>
        <p:blipFill rotWithShape="1">
          <a:blip r:embed="rId2"/>
          <a:srcRect r="52751" b="1"/>
          <a:stretch/>
        </p:blipFill>
        <p:spPr>
          <a:xfrm>
            <a:off x="6593621" y="1260628"/>
            <a:ext cx="4336744" cy="4336744"/>
          </a:xfrm>
          <a:custGeom>
            <a:avLst/>
            <a:gdLst/>
            <a:ahLst/>
            <a:cxnLst/>
            <a:rect l="l" t="t" r="r" b="b"/>
            <a:pathLst>
              <a:path w="3871808" h="3871808">
                <a:moveTo>
                  <a:pt x="1935904" y="0"/>
                </a:moveTo>
                <a:cubicBezTo>
                  <a:pt x="3005074" y="0"/>
                  <a:pt x="3871808" y="866734"/>
                  <a:pt x="3871808" y="1935904"/>
                </a:cubicBezTo>
                <a:cubicBezTo>
                  <a:pt x="3871808" y="3005074"/>
                  <a:pt x="3005074" y="3871808"/>
                  <a:pt x="1935904" y="3871808"/>
                </a:cubicBezTo>
                <a:cubicBezTo>
                  <a:pt x="866734" y="3871808"/>
                  <a:pt x="0" y="3005074"/>
                  <a:pt x="0" y="1935904"/>
                </a:cubicBezTo>
                <a:cubicBezTo>
                  <a:pt x="0" y="866734"/>
                  <a:pt x="866734" y="0"/>
                  <a:pt x="1935904" y="0"/>
                </a:cubicBezTo>
                <a:close/>
              </a:path>
            </a:pathLst>
          </a:custGeom>
        </p:spPr>
      </p:pic>
      <p:sp>
        <p:nvSpPr>
          <p:cNvPr id="8" name="Text Placeholder 7">
            <a:extLst>
              <a:ext uri="{FF2B5EF4-FFF2-40B4-BE49-F238E27FC236}">
                <a16:creationId xmlns:a16="http://schemas.microsoft.com/office/drawing/2014/main" id="{85721F06-782A-56E0-FF91-3F8CD6917C0E}"/>
              </a:ext>
            </a:extLst>
          </p:cNvPr>
          <p:cNvSpPr>
            <a:spLocks noGrp="1"/>
          </p:cNvSpPr>
          <p:nvPr>
            <p:ph type="subTitle" idx="4294967295"/>
          </p:nvPr>
        </p:nvSpPr>
        <p:spPr>
          <a:xfrm>
            <a:off x="0" y="4848225"/>
            <a:ext cx="7713663" cy="1085850"/>
          </a:xfrm>
        </p:spPr>
        <p:txBody>
          <a:bodyPr>
            <a:normAutofit/>
          </a:bodyPr>
          <a:lstStyle/>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5952796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6267"/>
    </mc:Choice>
    <mc:Fallback>
      <p:transition spd="slow" advTm="16267"/>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8106620-225D-429A-AAE7-CD0545EF1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5" descr="Graphical user interface, text, application, Teams&#10;&#10;Description automatically generated">
            <a:extLst>
              <a:ext uri="{FF2B5EF4-FFF2-40B4-BE49-F238E27FC236}">
                <a16:creationId xmlns:a16="http://schemas.microsoft.com/office/drawing/2014/main" id="{4F35ECF8-E95E-B3A0-E543-1F4F4183698A}"/>
              </a:ext>
            </a:extLst>
          </p:cNvPr>
          <p:cNvPicPr>
            <a:picLocks noChangeAspect="1"/>
          </p:cNvPicPr>
          <p:nvPr/>
        </p:nvPicPr>
        <p:blipFill rotWithShape="1">
          <a:blip r:embed="rId2"/>
          <a:srcRect r="28501" b="1"/>
          <a:stretch/>
        </p:blipFill>
        <p:spPr>
          <a:xfrm>
            <a:off x="762000" y="762000"/>
            <a:ext cx="10668000" cy="5334000"/>
          </a:xfrm>
          <a:prstGeom prst="rect">
            <a:avLst/>
          </a:prstGeom>
        </p:spPr>
      </p:pic>
    </p:spTree>
    <p:extLst>
      <p:ext uri="{BB962C8B-B14F-4D97-AF65-F5344CB8AC3E}">
        <p14:creationId xmlns:p14="http://schemas.microsoft.com/office/powerpoint/2010/main" val="2624775079"/>
      </p:ext>
    </p:extLst>
  </p:cSld>
  <p:clrMapOvr>
    <a:masterClrMapping/>
  </p:clrMapOvr>
  <mc:AlternateContent xmlns:mc="http://schemas.openxmlformats.org/markup-compatibility/2006">
    <mc:Choice xmlns:p14="http://schemas.microsoft.com/office/powerpoint/2010/main" Requires="p14">
      <p:transition spd="slow" p14:dur="2000" advTm="8941"/>
    </mc:Choice>
    <mc:Fallback>
      <p:transition spd="slow" advTm="8941"/>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78DB8A0-9FF5-471F-BAC3-098541F74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70E223C-0E61-4DC8-99BA-100F26827A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22A21990-63C7-495D-80A1-46249F19ED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00" y="762000"/>
            <a:ext cx="10668000" cy="5334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62FB68-93F1-33F8-7835-EE3E9B251901}"/>
              </a:ext>
            </a:extLst>
          </p:cNvPr>
          <p:cNvSpPr>
            <a:spLocks noGrp="1"/>
          </p:cNvSpPr>
          <p:nvPr>
            <p:ph type="title"/>
          </p:nvPr>
        </p:nvSpPr>
        <p:spPr>
          <a:xfrm>
            <a:off x="1429567" y="1239915"/>
            <a:ext cx="4463328" cy="1165860"/>
          </a:xfrm>
        </p:spPr>
        <p:txBody>
          <a:bodyPr vert="horz" lIns="91440" tIns="45720" rIns="91440" bIns="45720" rtlCol="0" anchor="b">
            <a:normAutofit/>
          </a:bodyPr>
          <a:lstStyle/>
          <a:p>
            <a:pPr>
              <a:lnSpc>
                <a:spcPct val="110000"/>
              </a:lnSpc>
            </a:pPr>
            <a:r>
              <a:rPr lang="en-US" sz="1500" dirty="0"/>
              <a:t>Total Crime Count of latest 5 years of data (2014-2018)</a:t>
            </a:r>
            <a:br>
              <a:rPr lang="en-US" sz="1500" dirty="0"/>
            </a:br>
            <a:endParaRPr lang="en-US" sz="1500" dirty="0"/>
          </a:p>
        </p:txBody>
      </p:sp>
      <p:sp>
        <p:nvSpPr>
          <p:cNvPr id="10" name="Content Placeholder 9">
            <a:extLst>
              <a:ext uri="{FF2B5EF4-FFF2-40B4-BE49-F238E27FC236}">
                <a16:creationId xmlns:a16="http://schemas.microsoft.com/office/drawing/2014/main" id="{09C78662-9B5E-F945-433F-D893593E8EB4}"/>
              </a:ext>
            </a:extLst>
          </p:cNvPr>
          <p:cNvSpPr>
            <a:spLocks noGrp="1"/>
          </p:cNvSpPr>
          <p:nvPr>
            <p:ph sz="half" idx="1"/>
          </p:nvPr>
        </p:nvSpPr>
        <p:spPr>
          <a:xfrm>
            <a:off x="1429567" y="2594611"/>
            <a:ext cx="4136663" cy="2842260"/>
          </a:xfrm>
        </p:spPr>
        <p:txBody>
          <a:bodyPr vert="horz" lIns="91440" tIns="45720" rIns="91440" bIns="45720" rtlCol="0">
            <a:normAutofit fontScale="62500" lnSpcReduction="20000"/>
          </a:bodyPr>
          <a:lstStyle/>
          <a:p>
            <a:r>
              <a:rPr lang="en-US" sz="1900" dirty="0">
                <a:latin typeface="Times New Roman" panose="02020603050405020304" pitchFamily="18" charset="0"/>
                <a:cs typeface="Times New Roman" panose="02020603050405020304" pitchFamily="18" charset="0"/>
              </a:rPr>
              <a:t>We modified the attribute name x to latitude, y to longitude and extracted month and year attribute for incident date to retrieve the data from 2014 to 2018 incidents for our latest updates to predict future the business solutions.</a:t>
            </a:r>
          </a:p>
          <a:p>
            <a:r>
              <a:rPr lang="en-US" sz="1900" dirty="0">
                <a:latin typeface="Times New Roman" panose="02020603050405020304" pitchFamily="18" charset="0"/>
                <a:cs typeface="Times New Roman" panose="02020603050405020304" pitchFamily="18" charset="0"/>
              </a:rPr>
              <a:t>The output in the image below is displaying the top 3 rows of the data frame </a:t>
            </a:r>
            <a:r>
              <a:rPr lang="en-US" sz="1900" dirty="0" err="1">
                <a:latin typeface="Times New Roman" panose="02020603050405020304" pitchFamily="18" charset="0"/>
                <a:cs typeface="Times New Roman" panose="02020603050405020304" pitchFamily="18" charset="0"/>
              </a:rPr>
              <a:t>modified_df</a:t>
            </a:r>
            <a:r>
              <a:rPr lang="en-US" sz="1900" dirty="0">
                <a:latin typeface="Times New Roman" panose="02020603050405020304" pitchFamily="18" charset="0"/>
                <a:cs typeface="Times New Roman" panose="02020603050405020304" pitchFamily="18" charset="0"/>
              </a:rPr>
              <a:t> in which we modified and extracted attributes</a:t>
            </a:r>
          </a:p>
          <a:p>
            <a:r>
              <a:rPr lang="en-US" sz="1900" dirty="0">
                <a:latin typeface="Times New Roman" panose="02020603050405020304" pitchFamily="18" charset="0"/>
                <a:cs typeface="Times New Roman" panose="02020603050405020304" pitchFamily="18" charset="0"/>
              </a:rPr>
              <a:t>We filtered the data by choosing latest 5 years (2014, 2015, 2016, 2017, 2018) to separate the latest dataset from the previous years to find out the count of incidents monthly and yearly.</a:t>
            </a:r>
          </a:p>
          <a:p>
            <a:endParaRPr lang="en-US" dirty="0"/>
          </a:p>
        </p:txBody>
      </p:sp>
      <p:pic>
        <p:nvPicPr>
          <p:cNvPr id="5" name="Content Placeholder 4" descr="Graphical user interface, text&#10;&#10;Description automatically generated">
            <a:extLst>
              <a:ext uri="{FF2B5EF4-FFF2-40B4-BE49-F238E27FC236}">
                <a16:creationId xmlns:a16="http://schemas.microsoft.com/office/drawing/2014/main" id="{F41190FC-C224-1607-00D1-7188B375C685}"/>
              </a:ext>
            </a:extLst>
          </p:cNvPr>
          <p:cNvPicPr>
            <a:picLocks noChangeAspect="1"/>
          </p:cNvPicPr>
          <p:nvPr/>
        </p:nvPicPr>
        <p:blipFill>
          <a:blip r:embed="rId2"/>
          <a:stretch>
            <a:fillRect/>
          </a:stretch>
        </p:blipFill>
        <p:spPr>
          <a:xfrm>
            <a:off x="5780868" y="1239916"/>
            <a:ext cx="5213796" cy="2189084"/>
          </a:xfrm>
          <a:prstGeom prst="rect">
            <a:avLst/>
          </a:prstGeom>
        </p:spPr>
      </p:pic>
      <p:pic>
        <p:nvPicPr>
          <p:cNvPr id="6" name="Content Placeholder 5" descr="Graphical user interface, application&#10;&#10;Description automatically generated">
            <a:extLst>
              <a:ext uri="{FF2B5EF4-FFF2-40B4-BE49-F238E27FC236}">
                <a16:creationId xmlns:a16="http://schemas.microsoft.com/office/drawing/2014/main" id="{9AF5072F-6F11-D9E0-5BE4-DB41E336BD7D}"/>
              </a:ext>
            </a:extLst>
          </p:cNvPr>
          <p:cNvPicPr>
            <a:picLocks noGrp="1" noChangeAspect="1"/>
          </p:cNvPicPr>
          <p:nvPr>
            <p:ph sz="half" idx="2"/>
          </p:nvPr>
        </p:nvPicPr>
        <p:blipFill rotWithShape="1">
          <a:blip r:embed="rId3"/>
          <a:srcRect b="8654"/>
          <a:stretch/>
        </p:blipFill>
        <p:spPr bwMode="auto">
          <a:xfrm>
            <a:off x="5780867" y="3429000"/>
            <a:ext cx="5213796" cy="1905000"/>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15302468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1197"/>
    </mc:Choice>
    <mc:Fallback>
      <p:transition spd="slow" advTm="11197"/>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46A384-73C6-E8D5-9948-A5A0EB723F44}"/>
              </a:ext>
            </a:extLst>
          </p:cNvPr>
          <p:cNvSpPr>
            <a:spLocks noGrp="1"/>
          </p:cNvSpPr>
          <p:nvPr>
            <p:ph type="title"/>
          </p:nvPr>
        </p:nvSpPr>
        <p:spPr>
          <a:xfrm>
            <a:off x="1429567" y="1069383"/>
            <a:ext cx="3266420" cy="1339587"/>
          </a:xfrm>
        </p:spPr>
        <p:txBody>
          <a:bodyPr vert="horz" lIns="91440" tIns="45720" rIns="91440" bIns="45720" rtlCol="0" anchor="b">
            <a:normAutofit/>
          </a:bodyPr>
          <a:lstStyle/>
          <a:p>
            <a:pPr>
              <a:lnSpc>
                <a:spcPct val="110000"/>
              </a:lnSpc>
            </a:pPr>
            <a:r>
              <a:rPr lang="en-US" sz="1800">
                <a:solidFill>
                  <a:schemeClr val="bg1"/>
                </a:solidFill>
              </a:rPr>
              <a:t>Visualization to Show Monthly Crime count from 2014 to 2018</a:t>
            </a:r>
          </a:p>
        </p:txBody>
      </p:sp>
      <p:sp>
        <p:nvSpPr>
          <p:cNvPr id="3" name="Content Placeholder 2">
            <a:extLst>
              <a:ext uri="{FF2B5EF4-FFF2-40B4-BE49-F238E27FC236}">
                <a16:creationId xmlns:a16="http://schemas.microsoft.com/office/drawing/2014/main" id="{C74FEAE6-A0F0-FD23-4F4C-513882150021}"/>
              </a:ext>
            </a:extLst>
          </p:cNvPr>
          <p:cNvSpPr>
            <a:spLocks noGrp="1"/>
          </p:cNvSpPr>
          <p:nvPr>
            <p:ph sz="half" idx="1"/>
          </p:nvPr>
        </p:nvSpPr>
        <p:spPr>
          <a:xfrm>
            <a:off x="1429566" y="2662484"/>
            <a:ext cx="3405905" cy="2774820"/>
          </a:xfrm>
        </p:spPr>
        <p:txBody>
          <a:bodyPr vert="horz" lIns="91440" tIns="45720" rIns="91440" bIns="45720" rtlCol="0">
            <a:normAutofit fontScale="92500" lnSpcReduction="10000"/>
          </a:bodyPr>
          <a:lstStyle/>
          <a:p>
            <a:pPr>
              <a:lnSpc>
                <a:spcPct val="120000"/>
              </a:lnSpc>
            </a:pPr>
            <a:r>
              <a:rPr lang="en-US" sz="1300" dirty="0">
                <a:solidFill>
                  <a:schemeClr val="bg1"/>
                </a:solidFill>
                <a:latin typeface="Times New Roman" panose="02020603050405020304" pitchFamily="18" charset="0"/>
                <a:cs typeface="Times New Roman" panose="02020603050405020304" pitchFamily="18" charset="0"/>
              </a:rPr>
              <a:t>We plotted a graph count and month 1 to 12 to observe the count of incidents yearly. I used the query and data frame I created in previous step with data of 2014,2015,2016,2017 and 2018 and organized the data using group by and order by (Month, Year).</a:t>
            </a:r>
          </a:p>
          <a:p>
            <a:pPr>
              <a:lnSpc>
                <a:spcPct val="120000"/>
              </a:lnSpc>
            </a:pPr>
            <a:r>
              <a:rPr lang="en-US" sz="1300" dirty="0">
                <a:solidFill>
                  <a:schemeClr val="bg1"/>
                </a:solidFill>
                <a:latin typeface="Times New Roman" panose="02020603050405020304" pitchFamily="18" charset="0"/>
                <a:cs typeface="Times New Roman" panose="02020603050405020304" pitchFamily="18" charset="0"/>
              </a:rPr>
              <a:t>In the output below we can see that in year 2018, from 6</a:t>
            </a:r>
            <a:r>
              <a:rPr lang="en-US" sz="1300" baseline="30000" dirty="0">
                <a:solidFill>
                  <a:schemeClr val="bg1"/>
                </a:solidFill>
                <a:latin typeface="Times New Roman" panose="02020603050405020304" pitchFamily="18" charset="0"/>
                <a:cs typeface="Times New Roman" panose="02020603050405020304" pitchFamily="18" charset="0"/>
              </a:rPr>
              <a:t>th</a:t>
            </a:r>
            <a:r>
              <a:rPr lang="en-US" sz="1300" dirty="0">
                <a:solidFill>
                  <a:schemeClr val="bg1"/>
                </a:solidFill>
                <a:latin typeface="Times New Roman" panose="02020603050405020304" pitchFamily="18" charset="0"/>
                <a:cs typeface="Times New Roman" panose="02020603050405020304" pitchFamily="18" charset="0"/>
              </a:rPr>
              <a:t> month to 12</a:t>
            </a:r>
            <a:r>
              <a:rPr lang="en-US" sz="1300" baseline="30000" dirty="0">
                <a:solidFill>
                  <a:schemeClr val="bg1"/>
                </a:solidFill>
                <a:latin typeface="Times New Roman" panose="02020603050405020304" pitchFamily="18" charset="0"/>
                <a:cs typeface="Times New Roman" panose="02020603050405020304" pitchFamily="18" charset="0"/>
              </a:rPr>
              <a:t>th</a:t>
            </a:r>
            <a:r>
              <a:rPr lang="en-US" sz="1300" dirty="0">
                <a:solidFill>
                  <a:schemeClr val="bg1"/>
                </a:solidFill>
                <a:latin typeface="Times New Roman" panose="02020603050405020304" pitchFamily="18" charset="0"/>
                <a:cs typeface="Times New Roman" panose="02020603050405020304" pitchFamily="18" charset="0"/>
              </a:rPr>
              <a:t> month in that year the count of incidents decreased from10k to almost 0 where the range of crime incidents from 2014 to 2017 is between 11k to 14k approximately. </a:t>
            </a:r>
          </a:p>
          <a:p>
            <a:pPr>
              <a:lnSpc>
                <a:spcPct val="120000"/>
              </a:lnSpc>
            </a:pPr>
            <a:endParaRPr lang="en-US" sz="1300" dirty="0">
              <a:solidFill>
                <a:schemeClr val="bg1"/>
              </a:solidFill>
            </a:endParaRPr>
          </a:p>
        </p:txBody>
      </p:sp>
      <p:pic>
        <p:nvPicPr>
          <p:cNvPr id="5" name="Content Placeholder 4" descr="Graphical user interface, application&#10;&#10;Description automatically generated">
            <a:extLst>
              <a:ext uri="{FF2B5EF4-FFF2-40B4-BE49-F238E27FC236}">
                <a16:creationId xmlns:a16="http://schemas.microsoft.com/office/drawing/2014/main" id="{5DE94CD1-DC1C-08FE-525B-1536CCB61616}"/>
              </a:ext>
            </a:extLst>
          </p:cNvPr>
          <p:cNvPicPr>
            <a:picLocks noGrp="1" noChangeAspect="1"/>
          </p:cNvPicPr>
          <p:nvPr>
            <p:ph sz="half" idx="2"/>
          </p:nvPr>
        </p:nvPicPr>
        <p:blipFill>
          <a:blip r:embed="rId2"/>
          <a:stretch>
            <a:fillRect/>
          </a:stretch>
        </p:blipFill>
        <p:spPr>
          <a:xfrm>
            <a:off x="4974956" y="1069383"/>
            <a:ext cx="5948844" cy="4184541"/>
          </a:xfrm>
          <a:prstGeom prst="rect">
            <a:avLst/>
          </a:prstGeom>
        </p:spPr>
      </p:pic>
    </p:spTree>
    <p:extLst>
      <p:ext uri="{BB962C8B-B14F-4D97-AF65-F5344CB8AC3E}">
        <p14:creationId xmlns:p14="http://schemas.microsoft.com/office/powerpoint/2010/main" val="3282809219"/>
      </p:ext>
    </p:extLst>
  </p:cSld>
  <p:clrMapOvr>
    <a:masterClrMapping/>
  </p:clrMapOvr>
  <mc:AlternateContent xmlns:mc="http://schemas.openxmlformats.org/markup-compatibility/2006">
    <mc:Choice xmlns:p14="http://schemas.microsoft.com/office/powerpoint/2010/main" Requires="p14">
      <p:transition spd="slow" p14:dur="2000" advTm="10716"/>
    </mc:Choice>
    <mc:Fallback>
      <p:transition spd="slow" advTm="10716"/>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C15FE0-0654-9266-E57D-6CE1FF8CE89F}"/>
              </a:ext>
            </a:extLst>
          </p:cNvPr>
          <p:cNvSpPr>
            <a:spLocks noGrp="1"/>
          </p:cNvSpPr>
          <p:nvPr>
            <p:ph type="title"/>
          </p:nvPr>
        </p:nvSpPr>
        <p:spPr>
          <a:xfrm>
            <a:off x="1429566" y="1374753"/>
            <a:ext cx="4827799" cy="1034217"/>
          </a:xfrm>
        </p:spPr>
        <p:txBody>
          <a:bodyPr vert="horz" lIns="91440" tIns="45720" rIns="91440" bIns="45720" rtlCol="0" anchor="b">
            <a:normAutofit/>
          </a:bodyPr>
          <a:lstStyle/>
          <a:p>
            <a:pPr>
              <a:lnSpc>
                <a:spcPct val="110000"/>
              </a:lnSpc>
            </a:pPr>
            <a:r>
              <a:rPr lang="en-US" sz="1300" dirty="0">
                <a:solidFill>
                  <a:schemeClr val="bg1"/>
                </a:solidFill>
              </a:rPr>
              <a:t>Total number of incidents in every district from 2004 to 2018 </a:t>
            </a:r>
            <a:br>
              <a:rPr lang="en-US" sz="1300" dirty="0">
                <a:solidFill>
                  <a:schemeClr val="bg1"/>
                </a:solidFill>
              </a:rPr>
            </a:br>
            <a:endParaRPr lang="en-US" sz="1300" dirty="0">
              <a:solidFill>
                <a:schemeClr val="bg1"/>
              </a:solidFill>
            </a:endParaRPr>
          </a:p>
        </p:txBody>
      </p:sp>
      <p:sp>
        <p:nvSpPr>
          <p:cNvPr id="3" name="Content Placeholder 2">
            <a:extLst>
              <a:ext uri="{FF2B5EF4-FFF2-40B4-BE49-F238E27FC236}">
                <a16:creationId xmlns:a16="http://schemas.microsoft.com/office/drawing/2014/main" id="{642325D2-A6A2-6032-019E-159CEAA316CC}"/>
              </a:ext>
            </a:extLst>
          </p:cNvPr>
          <p:cNvSpPr>
            <a:spLocks noGrp="1"/>
          </p:cNvSpPr>
          <p:nvPr>
            <p:ph sz="half" idx="1"/>
          </p:nvPr>
        </p:nvSpPr>
        <p:spPr>
          <a:xfrm>
            <a:off x="1429566" y="2662484"/>
            <a:ext cx="4666434" cy="2774820"/>
          </a:xfrm>
        </p:spPr>
        <p:txBody>
          <a:bodyPr vert="horz" lIns="91440" tIns="45720" rIns="91440" bIns="45720" rtlCol="0">
            <a:normAutofit/>
          </a:bodyPr>
          <a:lstStyle/>
          <a:p>
            <a:pPr>
              <a:lnSpc>
                <a:spcPct val="120000"/>
              </a:lnSpc>
            </a:pPr>
            <a:r>
              <a:rPr lang="en-US" sz="1500">
                <a:solidFill>
                  <a:schemeClr val="bg1"/>
                </a:solidFill>
              </a:rPr>
              <a:t>Firstly, to do this analysis we need to extract hour and create a new attribute. To do so, we need to import to_timestamp function from package pyspark.sql.functions. In the image below you can see that We created a new data frame to extract and create the attribute hour and to find out if its created, We used the display() function to display the first 3 rows of the modified data frame created. </a:t>
            </a:r>
          </a:p>
          <a:p>
            <a:pPr>
              <a:lnSpc>
                <a:spcPct val="120000"/>
              </a:lnSpc>
            </a:pPr>
            <a:endParaRPr lang="en-US" sz="1500">
              <a:solidFill>
                <a:schemeClr val="bg1"/>
              </a:solidFill>
            </a:endParaRPr>
          </a:p>
        </p:txBody>
      </p:sp>
      <p:pic>
        <p:nvPicPr>
          <p:cNvPr id="5" name="Content Placeholder 4" descr="Graphical user interface, application&#10;&#10;Description automatically generated">
            <a:extLst>
              <a:ext uri="{FF2B5EF4-FFF2-40B4-BE49-F238E27FC236}">
                <a16:creationId xmlns:a16="http://schemas.microsoft.com/office/drawing/2014/main" id="{7A2F49FB-21B9-2E98-E7E9-085FC82C11B5}"/>
              </a:ext>
            </a:extLst>
          </p:cNvPr>
          <p:cNvPicPr>
            <a:picLocks noGrp="1" noChangeAspect="1"/>
          </p:cNvPicPr>
          <p:nvPr>
            <p:ph sz="half" idx="2"/>
          </p:nvPr>
        </p:nvPicPr>
        <p:blipFill>
          <a:blip r:embed="rId2"/>
          <a:stretch>
            <a:fillRect/>
          </a:stretch>
        </p:blipFill>
        <p:spPr>
          <a:xfrm>
            <a:off x="6257366" y="1567543"/>
            <a:ext cx="4505068" cy="3265714"/>
          </a:xfrm>
          <a:prstGeom prst="rect">
            <a:avLst/>
          </a:prstGeom>
        </p:spPr>
      </p:pic>
    </p:spTree>
    <p:extLst>
      <p:ext uri="{BB962C8B-B14F-4D97-AF65-F5344CB8AC3E}">
        <p14:creationId xmlns:p14="http://schemas.microsoft.com/office/powerpoint/2010/main" val="1913554738"/>
      </p:ext>
    </p:extLst>
  </p:cSld>
  <p:clrMapOvr>
    <a:masterClrMapping/>
  </p:clrMapOvr>
  <mc:AlternateContent xmlns:mc="http://schemas.openxmlformats.org/markup-compatibility/2006">
    <mc:Choice xmlns:p14="http://schemas.microsoft.com/office/powerpoint/2010/main" Requires="p14">
      <p:transition spd="slow" p14:dur="2000" advTm="11357"/>
    </mc:Choice>
    <mc:Fallback>
      <p:transition spd="slow" advTm="11357"/>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2" name="Straight Connector 41">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4" name="Rectangle 43">
            <a:extLst>
              <a:ext uri="{FF2B5EF4-FFF2-40B4-BE49-F238E27FC236}">
                <a16:creationId xmlns:a16="http://schemas.microsoft.com/office/drawing/2014/main" id="{152A56BA-3A0A-4BA7-80D6-2E9A479F27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40E0E787-6A3F-4579-9E73-AC9FBB0E3A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8" name="Oval 47">
            <a:extLst>
              <a:ext uri="{FF2B5EF4-FFF2-40B4-BE49-F238E27FC236}">
                <a16:creationId xmlns:a16="http://schemas.microsoft.com/office/drawing/2014/main" id="{787B812C-3070-452B-83FE-78736A499F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97206D6F-7FBF-3D4B-DA61-3070A9BC9451}"/>
              </a:ext>
            </a:extLst>
          </p:cNvPr>
          <p:cNvSpPr>
            <a:spLocks noGrp="1"/>
          </p:cNvSpPr>
          <p:nvPr>
            <p:ph type="title"/>
          </p:nvPr>
        </p:nvSpPr>
        <p:spPr>
          <a:xfrm>
            <a:off x="1143000" y="2097740"/>
            <a:ext cx="3810000" cy="1582719"/>
          </a:xfrm>
        </p:spPr>
        <p:txBody>
          <a:bodyPr vert="horz" lIns="91440" tIns="45720" rIns="91440" bIns="45720" rtlCol="0" anchor="b">
            <a:normAutofit/>
          </a:bodyPr>
          <a:lstStyle/>
          <a:p>
            <a:pPr algn="ctr">
              <a:lnSpc>
                <a:spcPct val="110000"/>
              </a:lnSpc>
            </a:pPr>
            <a:r>
              <a:rPr lang="en-US" sz="1100"/>
              <a:t>Visualization showing the hourly Count of Incidents crime count of Districts Southern, Mission, Northern, Central and Bayview</a:t>
            </a:r>
            <a:br>
              <a:rPr lang="en-US" sz="1100"/>
            </a:br>
            <a:endParaRPr lang="en-US" sz="1100"/>
          </a:p>
        </p:txBody>
      </p:sp>
      <p:pic>
        <p:nvPicPr>
          <p:cNvPr id="6" name="Content Placeholder 5" descr="Graphical user interface, text, application&#10;&#10;Description automatically generated">
            <a:extLst>
              <a:ext uri="{FF2B5EF4-FFF2-40B4-BE49-F238E27FC236}">
                <a16:creationId xmlns:a16="http://schemas.microsoft.com/office/drawing/2014/main" id="{70604849-A7F0-FC94-BE82-5A1EE0EC7414}"/>
              </a:ext>
            </a:extLst>
          </p:cNvPr>
          <p:cNvPicPr>
            <a:picLocks noGrp="1" noChangeAspect="1"/>
          </p:cNvPicPr>
          <p:nvPr>
            <p:ph sz="half" idx="1"/>
          </p:nvPr>
        </p:nvPicPr>
        <p:blipFill rotWithShape="1">
          <a:blip r:embed="rId2"/>
          <a:srcRect t="2613" r="1" b="12431"/>
          <a:stretch/>
        </p:blipFill>
        <p:spPr>
          <a:xfrm>
            <a:off x="5551714" y="749808"/>
            <a:ext cx="5871755" cy="2306901"/>
          </a:xfrm>
          <a:prstGeom prst="rect">
            <a:avLst/>
          </a:prstGeom>
        </p:spPr>
      </p:pic>
      <p:pic>
        <p:nvPicPr>
          <p:cNvPr id="5" name="Content Placeholder 4" descr="Graphical user interface, application&#10;&#10;Description automatically generated">
            <a:extLst>
              <a:ext uri="{FF2B5EF4-FFF2-40B4-BE49-F238E27FC236}">
                <a16:creationId xmlns:a16="http://schemas.microsoft.com/office/drawing/2014/main" id="{9B531018-3AE9-EFD2-3A77-8A069DDD7F0C}"/>
              </a:ext>
            </a:extLst>
          </p:cNvPr>
          <p:cNvPicPr>
            <a:picLocks noGrp="1" noChangeAspect="1"/>
          </p:cNvPicPr>
          <p:nvPr>
            <p:ph sz="half" idx="2"/>
          </p:nvPr>
        </p:nvPicPr>
        <p:blipFill rotWithShape="1">
          <a:blip r:embed="rId3"/>
          <a:srcRect t="575" b="22929"/>
          <a:stretch/>
        </p:blipFill>
        <p:spPr>
          <a:xfrm>
            <a:off x="5551714" y="3252651"/>
            <a:ext cx="5871755" cy="2855541"/>
          </a:xfrm>
          <a:prstGeom prst="rect">
            <a:avLst/>
          </a:prstGeom>
        </p:spPr>
      </p:pic>
      <p:cxnSp>
        <p:nvCxnSpPr>
          <p:cNvPr id="50" name="Straight Connector 49">
            <a:extLst>
              <a:ext uri="{FF2B5EF4-FFF2-40B4-BE49-F238E27FC236}">
                <a16:creationId xmlns:a16="http://schemas.microsoft.com/office/drawing/2014/main" id="{651B3B56-501F-42FF-8534-28EF7857BD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62423" y="3997080"/>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0278787"/>
      </p:ext>
    </p:extLst>
  </p:cSld>
  <p:clrMapOvr>
    <a:masterClrMapping/>
  </p:clrMapOvr>
  <mc:AlternateContent xmlns:mc="http://schemas.openxmlformats.org/markup-compatibility/2006">
    <mc:Choice xmlns:p14="http://schemas.microsoft.com/office/powerpoint/2010/main" Requires="p14">
      <p:transition spd="slow" p14:dur="2000" advTm="10835"/>
    </mc:Choice>
    <mc:Fallback>
      <p:transition spd="slow" advTm="10835"/>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BEC905-01BE-80EE-11E2-1CD10ECB0FF0}"/>
              </a:ext>
            </a:extLst>
          </p:cNvPr>
          <p:cNvSpPr>
            <a:spLocks noGrp="1"/>
          </p:cNvSpPr>
          <p:nvPr>
            <p:ph type="title"/>
          </p:nvPr>
        </p:nvSpPr>
        <p:spPr>
          <a:xfrm>
            <a:off x="1429566" y="1374753"/>
            <a:ext cx="4827799" cy="1034217"/>
          </a:xfrm>
        </p:spPr>
        <p:txBody>
          <a:bodyPr vert="horz" lIns="91440" tIns="45720" rIns="91440" bIns="45720" rtlCol="0" anchor="b">
            <a:normAutofit/>
          </a:bodyPr>
          <a:lstStyle/>
          <a:p>
            <a:pPr>
              <a:lnSpc>
                <a:spcPct val="110000"/>
              </a:lnSpc>
            </a:pPr>
            <a:r>
              <a:rPr lang="en-US" sz="1300">
                <a:solidFill>
                  <a:schemeClr val="bg1"/>
                </a:solidFill>
              </a:rPr>
              <a:t>Crimes per every hour of day from Districts with Top 5 Incident Count</a:t>
            </a:r>
            <a:br>
              <a:rPr lang="en-US" sz="1300">
                <a:solidFill>
                  <a:schemeClr val="bg1"/>
                </a:solidFill>
              </a:rPr>
            </a:br>
            <a:endParaRPr lang="en-US" sz="1300">
              <a:solidFill>
                <a:schemeClr val="bg1"/>
              </a:solidFill>
            </a:endParaRPr>
          </a:p>
        </p:txBody>
      </p:sp>
      <p:sp>
        <p:nvSpPr>
          <p:cNvPr id="3" name="Content Placeholder 2">
            <a:extLst>
              <a:ext uri="{FF2B5EF4-FFF2-40B4-BE49-F238E27FC236}">
                <a16:creationId xmlns:a16="http://schemas.microsoft.com/office/drawing/2014/main" id="{9BB9859E-2A51-E738-31F6-AC3468FEC45A}"/>
              </a:ext>
            </a:extLst>
          </p:cNvPr>
          <p:cNvSpPr>
            <a:spLocks noGrp="1"/>
          </p:cNvSpPr>
          <p:nvPr>
            <p:ph sz="half" idx="1"/>
          </p:nvPr>
        </p:nvSpPr>
        <p:spPr>
          <a:xfrm>
            <a:off x="1429566" y="2662484"/>
            <a:ext cx="4666434" cy="2774820"/>
          </a:xfrm>
        </p:spPr>
        <p:txBody>
          <a:bodyPr vert="horz" lIns="91440" tIns="45720" rIns="91440" bIns="45720" rtlCol="0">
            <a:normAutofit/>
          </a:bodyPr>
          <a:lstStyle/>
          <a:p>
            <a:pPr>
              <a:lnSpc>
                <a:spcPct val="120000"/>
              </a:lnSpc>
            </a:pPr>
            <a:r>
              <a:rPr lang="en-US" sz="700" dirty="0">
                <a:solidFill>
                  <a:schemeClr val="bg1"/>
                </a:solidFill>
              </a:rPr>
              <a:t>We plotted the graph between hour and count of the incidents showing the crime count of Districts Southern, Mission, Northern, Central and Bayview all indicated with different colors.</a:t>
            </a:r>
          </a:p>
          <a:p>
            <a:pPr>
              <a:lnSpc>
                <a:spcPct val="120000"/>
              </a:lnSpc>
            </a:pPr>
            <a:r>
              <a:rPr lang="en-US" sz="700" dirty="0">
                <a:solidFill>
                  <a:schemeClr val="bg1"/>
                </a:solidFill>
              </a:rPr>
              <a:t>We can observe from the graph that,</a:t>
            </a:r>
          </a:p>
          <a:p>
            <a:pPr lvl="0">
              <a:lnSpc>
                <a:spcPct val="120000"/>
              </a:lnSpc>
            </a:pPr>
            <a:r>
              <a:rPr lang="en-US" sz="700" dirty="0">
                <a:solidFill>
                  <a:schemeClr val="bg1"/>
                </a:solidFill>
              </a:rPr>
              <a:t>the crime counts in districts Southern is highest in 18</a:t>
            </a:r>
            <a:r>
              <a:rPr lang="en-US" sz="700" baseline="30000" dirty="0">
                <a:solidFill>
                  <a:schemeClr val="bg1"/>
                </a:solidFill>
              </a:rPr>
              <a:t>th</a:t>
            </a:r>
            <a:r>
              <a:rPr lang="en-US" sz="700" dirty="0">
                <a:solidFill>
                  <a:schemeClr val="bg1"/>
                </a:solidFill>
              </a:rPr>
              <a:t> hour of the day and second highest crime count is at 12th</a:t>
            </a:r>
            <a:r>
              <a:rPr lang="en-US" sz="700" baseline="30000" dirty="0">
                <a:solidFill>
                  <a:schemeClr val="bg1"/>
                </a:solidFill>
              </a:rPr>
              <a:t>th</a:t>
            </a:r>
            <a:r>
              <a:rPr lang="en-US" sz="700" dirty="0">
                <a:solidFill>
                  <a:schemeClr val="bg1"/>
                </a:solidFill>
              </a:rPr>
              <a:t> hour.</a:t>
            </a:r>
          </a:p>
          <a:p>
            <a:pPr lvl="0">
              <a:lnSpc>
                <a:spcPct val="120000"/>
              </a:lnSpc>
            </a:pPr>
            <a:r>
              <a:rPr lang="en-US" sz="700" dirty="0">
                <a:solidFill>
                  <a:schemeClr val="bg1"/>
                </a:solidFill>
              </a:rPr>
              <a:t>The lowest crime counts hours for all districts is between 3rd and 6</a:t>
            </a:r>
            <a:r>
              <a:rPr lang="en-US" sz="700" baseline="30000" dirty="0">
                <a:solidFill>
                  <a:schemeClr val="bg1"/>
                </a:solidFill>
              </a:rPr>
              <a:t>th</a:t>
            </a:r>
            <a:r>
              <a:rPr lang="en-US" sz="700" dirty="0">
                <a:solidFill>
                  <a:schemeClr val="bg1"/>
                </a:solidFill>
              </a:rPr>
              <a:t> hour.</a:t>
            </a:r>
          </a:p>
          <a:p>
            <a:pPr lvl="0">
              <a:lnSpc>
                <a:spcPct val="120000"/>
              </a:lnSpc>
            </a:pPr>
            <a:r>
              <a:rPr lang="en-US" sz="700" dirty="0">
                <a:solidFill>
                  <a:schemeClr val="bg1"/>
                </a:solidFill>
              </a:rPr>
              <a:t>The top three hours of highest crime rate in Northern is 18</a:t>
            </a:r>
            <a:r>
              <a:rPr lang="en-US" sz="700" baseline="30000" dirty="0">
                <a:solidFill>
                  <a:schemeClr val="bg1"/>
                </a:solidFill>
              </a:rPr>
              <a:t>th</a:t>
            </a:r>
            <a:r>
              <a:rPr lang="en-US" sz="700" dirty="0">
                <a:solidFill>
                  <a:schemeClr val="bg1"/>
                </a:solidFill>
              </a:rPr>
              <a:t> hour, 12</a:t>
            </a:r>
            <a:r>
              <a:rPr lang="en-US" sz="700" baseline="30000" dirty="0">
                <a:solidFill>
                  <a:schemeClr val="bg1"/>
                </a:solidFill>
              </a:rPr>
              <a:t>th</a:t>
            </a:r>
            <a:r>
              <a:rPr lang="en-US" sz="700" dirty="0">
                <a:solidFill>
                  <a:schemeClr val="bg1"/>
                </a:solidFill>
              </a:rPr>
              <a:t> hour and 0</a:t>
            </a:r>
            <a:r>
              <a:rPr lang="en-US" sz="700" baseline="30000" dirty="0">
                <a:solidFill>
                  <a:schemeClr val="bg1"/>
                </a:solidFill>
              </a:rPr>
              <a:t>th</a:t>
            </a:r>
            <a:r>
              <a:rPr lang="en-US" sz="700" dirty="0">
                <a:solidFill>
                  <a:schemeClr val="bg1"/>
                </a:solidFill>
              </a:rPr>
              <a:t> hour, respectively.</a:t>
            </a:r>
          </a:p>
          <a:p>
            <a:pPr lvl="0">
              <a:lnSpc>
                <a:spcPct val="120000"/>
              </a:lnSpc>
            </a:pPr>
            <a:r>
              <a:rPr lang="en-US" sz="700" dirty="0">
                <a:solidFill>
                  <a:schemeClr val="bg1"/>
                </a:solidFill>
              </a:rPr>
              <a:t>The top three hours of highest crime rate in Mission is 0</a:t>
            </a:r>
            <a:r>
              <a:rPr lang="en-US" sz="700" baseline="30000" dirty="0">
                <a:solidFill>
                  <a:schemeClr val="bg1"/>
                </a:solidFill>
              </a:rPr>
              <a:t>th</a:t>
            </a:r>
            <a:r>
              <a:rPr lang="en-US" sz="700" dirty="0">
                <a:solidFill>
                  <a:schemeClr val="bg1"/>
                </a:solidFill>
              </a:rPr>
              <a:t> hour, 18</a:t>
            </a:r>
            <a:r>
              <a:rPr lang="en-US" sz="700" baseline="30000" dirty="0">
                <a:solidFill>
                  <a:schemeClr val="bg1"/>
                </a:solidFill>
              </a:rPr>
              <a:t>th</a:t>
            </a:r>
            <a:r>
              <a:rPr lang="en-US" sz="700" dirty="0">
                <a:solidFill>
                  <a:schemeClr val="bg1"/>
                </a:solidFill>
              </a:rPr>
              <a:t> hour and 12</a:t>
            </a:r>
            <a:r>
              <a:rPr lang="en-US" sz="700" baseline="30000" dirty="0">
                <a:solidFill>
                  <a:schemeClr val="bg1"/>
                </a:solidFill>
              </a:rPr>
              <a:t>th</a:t>
            </a:r>
            <a:r>
              <a:rPr lang="en-US" sz="700" dirty="0">
                <a:solidFill>
                  <a:schemeClr val="bg1"/>
                </a:solidFill>
              </a:rPr>
              <a:t> hour, respectively.</a:t>
            </a:r>
          </a:p>
          <a:p>
            <a:pPr lvl="0">
              <a:lnSpc>
                <a:spcPct val="120000"/>
              </a:lnSpc>
            </a:pPr>
            <a:r>
              <a:rPr lang="en-US" sz="700" dirty="0">
                <a:solidFill>
                  <a:schemeClr val="bg1"/>
                </a:solidFill>
              </a:rPr>
              <a:t>The top three hours of highest crime rate in Central is 12</a:t>
            </a:r>
            <a:r>
              <a:rPr lang="en-US" sz="700" baseline="30000" dirty="0">
                <a:solidFill>
                  <a:schemeClr val="bg1"/>
                </a:solidFill>
              </a:rPr>
              <a:t>th</a:t>
            </a:r>
            <a:r>
              <a:rPr lang="en-US" sz="700" dirty="0">
                <a:solidFill>
                  <a:schemeClr val="bg1"/>
                </a:solidFill>
              </a:rPr>
              <a:t> hour, 0</a:t>
            </a:r>
            <a:r>
              <a:rPr lang="en-US" sz="700" baseline="30000" dirty="0">
                <a:solidFill>
                  <a:schemeClr val="bg1"/>
                </a:solidFill>
              </a:rPr>
              <a:t>th</a:t>
            </a:r>
            <a:r>
              <a:rPr lang="en-US" sz="700" dirty="0">
                <a:solidFill>
                  <a:schemeClr val="bg1"/>
                </a:solidFill>
              </a:rPr>
              <a:t> hour and 18</a:t>
            </a:r>
            <a:r>
              <a:rPr lang="en-US" sz="700" baseline="30000" dirty="0">
                <a:solidFill>
                  <a:schemeClr val="bg1"/>
                </a:solidFill>
              </a:rPr>
              <a:t>th</a:t>
            </a:r>
            <a:r>
              <a:rPr lang="en-US" sz="700" dirty="0">
                <a:solidFill>
                  <a:schemeClr val="bg1"/>
                </a:solidFill>
              </a:rPr>
              <a:t> hour, respectively.</a:t>
            </a:r>
          </a:p>
          <a:p>
            <a:pPr lvl="0">
              <a:lnSpc>
                <a:spcPct val="120000"/>
              </a:lnSpc>
            </a:pPr>
            <a:r>
              <a:rPr lang="en-US" sz="700" dirty="0">
                <a:solidFill>
                  <a:schemeClr val="bg1"/>
                </a:solidFill>
              </a:rPr>
              <a:t>The top three hours of highest crime rate in Bayview is 12</a:t>
            </a:r>
            <a:r>
              <a:rPr lang="en-US" sz="700" baseline="30000" dirty="0">
                <a:solidFill>
                  <a:schemeClr val="bg1"/>
                </a:solidFill>
              </a:rPr>
              <a:t>th</a:t>
            </a:r>
            <a:r>
              <a:rPr lang="en-US" sz="700" dirty="0">
                <a:solidFill>
                  <a:schemeClr val="bg1"/>
                </a:solidFill>
              </a:rPr>
              <a:t> hour, 18</a:t>
            </a:r>
            <a:r>
              <a:rPr lang="en-US" sz="700" baseline="30000" dirty="0">
                <a:solidFill>
                  <a:schemeClr val="bg1"/>
                </a:solidFill>
              </a:rPr>
              <a:t>th</a:t>
            </a:r>
            <a:r>
              <a:rPr lang="en-US" sz="700" dirty="0">
                <a:solidFill>
                  <a:schemeClr val="bg1"/>
                </a:solidFill>
              </a:rPr>
              <a:t> hour and 0</a:t>
            </a:r>
            <a:r>
              <a:rPr lang="en-US" sz="700" baseline="30000" dirty="0">
                <a:solidFill>
                  <a:schemeClr val="bg1"/>
                </a:solidFill>
              </a:rPr>
              <a:t>th</a:t>
            </a:r>
            <a:r>
              <a:rPr lang="en-US" sz="700" dirty="0">
                <a:solidFill>
                  <a:schemeClr val="bg1"/>
                </a:solidFill>
              </a:rPr>
              <a:t> hour, respectively.</a:t>
            </a:r>
          </a:p>
          <a:p>
            <a:pPr>
              <a:lnSpc>
                <a:spcPct val="120000"/>
              </a:lnSpc>
            </a:pPr>
            <a:endParaRPr lang="en-US" sz="700" dirty="0">
              <a:solidFill>
                <a:schemeClr val="bg1"/>
              </a:solidFill>
            </a:endParaRPr>
          </a:p>
        </p:txBody>
      </p:sp>
      <p:pic>
        <p:nvPicPr>
          <p:cNvPr id="5" name="Content Placeholder 4" descr="Graphical user interface, application, email&#10;&#10;Description automatically generated">
            <a:extLst>
              <a:ext uri="{FF2B5EF4-FFF2-40B4-BE49-F238E27FC236}">
                <a16:creationId xmlns:a16="http://schemas.microsoft.com/office/drawing/2014/main" id="{AEF70898-35E1-0077-4D17-9B59FC553E6F}"/>
              </a:ext>
            </a:extLst>
          </p:cNvPr>
          <p:cNvPicPr>
            <a:picLocks noGrp="1" noChangeAspect="1"/>
          </p:cNvPicPr>
          <p:nvPr>
            <p:ph sz="half" idx="2"/>
          </p:nvPr>
        </p:nvPicPr>
        <p:blipFill>
          <a:blip r:embed="rId2"/>
          <a:stretch>
            <a:fillRect/>
          </a:stretch>
        </p:blipFill>
        <p:spPr>
          <a:xfrm>
            <a:off x="6361611" y="1374752"/>
            <a:ext cx="4558938" cy="3445442"/>
          </a:xfrm>
          <a:prstGeom prst="rect">
            <a:avLst/>
          </a:prstGeom>
        </p:spPr>
      </p:pic>
    </p:spTree>
    <p:extLst>
      <p:ext uri="{BB962C8B-B14F-4D97-AF65-F5344CB8AC3E}">
        <p14:creationId xmlns:p14="http://schemas.microsoft.com/office/powerpoint/2010/main" val="3916421836"/>
      </p:ext>
    </p:extLst>
  </p:cSld>
  <p:clrMapOvr>
    <a:masterClrMapping/>
  </p:clrMapOvr>
  <mc:AlternateContent xmlns:mc="http://schemas.openxmlformats.org/markup-compatibility/2006">
    <mc:Choice xmlns:p14="http://schemas.microsoft.com/office/powerpoint/2010/main" Requires="p14">
      <p:transition spd="slow" p14:dur="2000" advTm="12609"/>
    </mc:Choice>
    <mc:Fallback>
      <p:transition spd="slow" advTm="12609"/>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CD9859-B130-D859-ED21-BE9EA98D5801}"/>
              </a:ext>
            </a:extLst>
          </p:cNvPr>
          <p:cNvSpPr>
            <a:spLocks noGrp="1"/>
          </p:cNvSpPr>
          <p:nvPr>
            <p:ph type="title"/>
          </p:nvPr>
        </p:nvSpPr>
        <p:spPr>
          <a:xfrm>
            <a:off x="1429566" y="1374753"/>
            <a:ext cx="4827799" cy="1034217"/>
          </a:xfrm>
        </p:spPr>
        <p:txBody>
          <a:bodyPr vert="horz" lIns="91440" tIns="45720" rIns="91440" bIns="45720" rtlCol="0" anchor="b">
            <a:normAutofit/>
          </a:bodyPr>
          <a:lstStyle/>
          <a:p>
            <a:pPr>
              <a:lnSpc>
                <a:spcPct val="110000"/>
              </a:lnSpc>
            </a:pPr>
            <a:r>
              <a:rPr lang="en-US" sz="1300">
                <a:solidFill>
                  <a:schemeClr val="bg1"/>
                </a:solidFill>
              </a:rPr>
              <a:t>Top 5 types of incidents from the 4 districts Northern, Mission, Central and Bayview</a:t>
            </a:r>
            <a:br>
              <a:rPr lang="en-US" sz="1300">
                <a:solidFill>
                  <a:schemeClr val="bg1"/>
                </a:solidFill>
              </a:rPr>
            </a:br>
            <a:endParaRPr lang="en-US" sz="1300">
              <a:solidFill>
                <a:schemeClr val="bg1"/>
              </a:solidFill>
            </a:endParaRPr>
          </a:p>
        </p:txBody>
      </p:sp>
      <p:sp>
        <p:nvSpPr>
          <p:cNvPr id="3" name="Content Placeholder 2">
            <a:extLst>
              <a:ext uri="{FF2B5EF4-FFF2-40B4-BE49-F238E27FC236}">
                <a16:creationId xmlns:a16="http://schemas.microsoft.com/office/drawing/2014/main" id="{71037589-83B1-AA5F-C0DB-010763E67AD4}"/>
              </a:ext>
            </a:extLst>
          </p:cNvPr>
          <p:cNvSpPr>
            <a:spLocks noGrp="1"/>
          </p:cNvSpPr>
          <p:nvPr>
            <p:ph sz="half" idx="1"/>
          </p:nvPr>
        </p:nvSpPr>
        <p:spPr>
          <a:xfrm>
            <a:off x="1115878" y="2408970"/>
            <a:ext cx="5269424" cy="2860454"/>
          </a:xfrm>
        </p:spPr>
        <p:txBody>
          <a:bodyPr vert="horz" lIns="91440" tIns="45720" rIns="91440" bIns="45720" rtlCol="0">
            <a:normAutofit/>
          </a:bodyPr>
          <a:lstStyle/>
          <a:p>
            <a:pPr>
              <a:lnSpc>
                <a:spcPct val="120000"/>
              </a:lnSpc>
            </a:pPr>
            <a:r>
              <a:rPr lang="en-US" sz="500" dirty="0">
                <a:solidFill>
                  <a:schemeClr val="bg1"/>
                </a:solidFill>
              </a:rPr>
              <a:t>Firstly, we imported Window function from </a:t>
            </a:r>
            <a:r>
              <a:rPr lang="en-US" sz="500" dirty="0" err="1">
                <a:solidFill>
                  <a:schemeClr val="bg1"/>
                </a:solidFill>
              </a:rPr>
              <a:t>pyspark.sql.window</a:t>
            </a:r>
            <a:r>
              <a:rPr lang="en-US" sz="500" dirty="0">
                <a:solidFill>
                  <a:schemeClr val="bg1"/>
                </a:solidFill>
              </a:rPr>
              <a:t> to separate all the districts and incident count for each district and imported  rank() and Col() function from </a:t>
            </a:r>
            <a:r>
              <a:rPr lang="en-US" sz="500" dirty="0" err="1">
                <a:solidFill>
                  <a:schemeClr val="bg1"/>
                </a:solidFill>
              </a:rPr>
              <a:t>pyspark.sql.functions</a:t>
            </a:r>
            <a:r>
              <a:rPr lang="en-US" sz="500" dirty="0">
                <a:solidFill>
                  <a:schemeClr val="bg1"/>
                </a:solidFill>
              </a:rPr>
              <a:t> to  rank the incidents with respect to their percentage of each incident.</a:t>
            </a:r>
          </a:p>
          <a:p>
            <a:pPr>
              <a:lnSpc>
                <a:spcPct val="120000"/>
              </a:lnSpc>
            </a:pPr>
            <a:r>
              <a:rPr lang="en-US" sz="500" dirty="0">
                <a:solidFill>
                  <a:schemeClr val="bg1"/>
                </a:solidFill>
              </a:rPr>
              <a:t>In the output below we can observe top that,</a:t>
            </a:r>
          </a:p>
          <a:p>
            <a:pPr lvl="0">
              <a:lnSpc>
                <a:spcPct val="120000"/>
              </a:lnSpc>
            </a:pPr>
            <a:r>
              <a:rPr lang="en-US" sz="500" dirty="0">
                <a:solidFill>
                  <a:schemeClr val="bg1"/>
                </a:solidFill>
              </a:rPr>
              <a:t>In Northern the highest percentage of category of incident is 47% which is Larceny/Theft followed by 18% Other offense cases, 15% of non-Criminal cases,11% of Assault cases and 9% of theft cases.</a:t>
            </a:r>
          </a:p>
          <a:p>
            <a:pPr lvl="0">
              <a:lnSpc>
                <a:spcPct val="120000"/>
              </a:lnSpc>
            </a:pPr>
            <a:r>
              <a:rPr lang="en-US" sz="500" dirty="0">
                <a:solidFill>
                  <a:schemeClr val="bg1"/>
                </a:solidFill>
              </a:rPr>
              <a:t>In Mission, the highest percentage of category of incident is Larceny/theft with 29% followed by 27% Other Offense cases, 18% of non-criminal cases, 15% of Assault cases, 11% of Drug/Narcotic cases.</a:t>
            </a:r>
          </a:p>
          <a:p>
            <a:pPr lvl="0">
              <a:lnSpc>
                <a:spcPct val="120000"/>
              </a:lnSpc>
            </a:pPr>
            <a:r>
              <a:rPr lang="en-US" sz="500" dirty="0">
                <a:solidFill>
                  <a:schemeClr val="bg1"/>
                </a:solidFill>
              </a:rPr>
              <a:t>In Central the highest incident category is Larceny/Theft which is 48% followed by 19% Non-Criminal Cases, 15% Other Offenses cases, 10% Assault cases, 8% Vandalism cases.</a:t>
            </a:r>
          </a:p>
          <a:p>
            <a:pPr lvl="0">
              <a:lnSpc>
                <a:spcPct val="120000"/>
              </a:lnSpc>
            </a:pPr>
            <a:r>
              <a:rPr lang="en-US" sz="500" dirty="0">
                <a:solidFill>
                  <a:schemeClr val="bg1"/>
                </a:solidFill>
              </a:rPr>
              <a:t>In Bayview there are 33% of Other Offenses cases, 23% of Larceny/Theft cases,17% of assault cases, 14% of Vehicle theft and 13% of Non-Criminal Cases.</a:t>
            </a:r>
          </a:p>
          <a:p>
            <a:pPr lvl="0">
              <a:lnSpc>
                <a:spcPct val="120000"/>
              </a:lnSpc>
            </a:pPr>
            <a:r>
              <a:rPr lang="en-US" sz="500" dirty="0">
                <a:solidFill>
                  <a:schemeClr val="bg1"/>
                </a:solidFill>
              </a:rPr>
              <a:t>We can observe that Larceny/Theft cases are in top incident category in all the four districts.</a:t>
            </a:r>
          </a:p>
          <a:p>
            <a:pPr lvl="0">
              <a:lnSpc>
                <a:spcPct val="120000"/>
              </a:lnSpc>
            </a:pPr>
            <a:r>
              <a:rPr lang="en-US" sz="500" dirty="0">
                <a:solidFill>
                  <a:schemeClr val="bg1"/>
                </a:solidFill>
              </a:rPr>
              <a:t>Drug/Narcotic category fall in top 5 incident category only in one district which is Mission with 11% of total cases.</a:t>
            </a:r>
          </a:p>
          <a:p>
            <a:pPr lvl="0">
              <a:lnSpc>
                <a:spcPct val="120000"/>
              </a:lnSpc>
            </a:pPr>
            <a:r>
              <a:rPr lang="en-US" sz="500" dirty="0">
                <a:solidFill>
                  <a:schemeClr val="bg1"/>
                </a:solidFill>
              </a:rPr>
              <a:t>Vandalism category fall in top 5 incident category only in one district which is Central district with 8% of cases.</a:t>
            </a:r>
          </a:p>
          <a:p>
            <a:pPr>
              <a:lnSpc>
                <a:spcPct val="120000"/>
              </a:lnSpc>
            </a:pPr>
            <a:r>
              <a:rPr lang="en-US" sz="500" dirty="0">
                <a:solidFill>
                  <a:schemeClr val="bg1"/>
                </a:solidFill>
              </a:rPr>
              <a:t> </a:t>
            </a:r>
          </a:p>
          <a:p>
            <a:pPr>
              <a:lnSpc>
                <a:spcPct val="120000"/>
              </a:lnSpc>
            </a:pPr>
            <a:endParaRPr lang="en-US" sz="500" dirty="0">
              <a:solidFill>
                <a:schemeClr val="bg1"/>
              </a:solidFill>
            </a:endParaRPr>
          </a:p>
        </p:txBody>
      </p:sp>
      <p:pic>
        <p:nvPicPr>
          <p:cNvPr id="5" name="Content Placeholder 4" descr="Graphical user interface, chart, application&#10;&#10;Description automatically generated">
            <a:extLst>
              <a:ext uri="{FF2B5EF4-FFF2-40B4-BE49-F238E27FC236}">
                <a16:creationId xmlns:a16="http://schemas.microsoft.com/office/drawing/2014/main" id="{91FEB3B9-41FF-3E43-2703-7B52DB314610}"/>
              </a:ext>
            </a:extLst>
          </p:cNvPr>
          <p:cNvPicPr>
            <a:picLocks noGrp="1" noChangeAspect="1"/>
          </p:cNvPicPr>
          <p:nvPr>
            <p:ph sz="half" idx="2"/>
          </p:nvPr>
        </p:nvPicPr>
        <p:blipFill>
          <a:blip r:embed="rId2"/>
          <a:stretch>
            <a:fillRect/>
          </a:stretch>
        </p:blipFill>
        <p:spPr>
          <a:xfrm>
            <a:off x="6509288" y="1374752"/>
            <a:ext cx="4173557" cy="3894672"/>
          </a:xfrm>
          <a:prstGeom prst="rect">
            <a:avLst/>
          </a:prstGeom>
        </p:spPr>
      </p:pic>
    </p:spTree>
    <p:extLst>
      <p:ext uri="{BB962C8B-B14F-4D97-AF65-F5344CB8AC3E}">
        <p14:creationId xmlns:p14="http://schemas.microsoft.com/office/powerpoint/2010/main" val="728804872"/>
      </p:ext>
    </p:extLst>
  </p:cSld>
  <p:clrMapOvr>
    <a:masterClrMapping/>
  </p:clrMapOvr>
  <mc:AlternateContent xmlns:mc="http://schemas.openxmlformats.org/markup-compatibility/2006">
    <mc:Choice xmlns:p14="http://schemas.microsoft.com/office/powerpoint/2010/main" Requires="p14">
      <p:transition spd="slow" p14:dur="2000" advTm="16736"/>
    </mc:Choice>
    <mc:Fallback>
      <p:transition spd="slow" advTm="16736"/>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B097ECB-A08E-4521-E817-C86029F50095}"/>
              </a:ext>
            </a:extLst>
          </p:cNvPr>
          <p:cNvSpPr>
            <a:spLocks noGrp="1"/>
          </p:cNvSpPr>
          <p:nvPr>
            <p:ph sz="half" idx="4294967295"/>
          </p:nvPr>
        </p:nvSpPr>
        <p:spPr>
          <a:xfrm>
            <a:off x="1429566" y="1131376"/>
            <a:ext cx="3405905" cy="4305928"/>
          </a:xfrm>
        </p:spPr>
        <p:txBody>
          <a:bodyPr vert="horz" lIns="91440" tIns="45720" rIns="91440" bIns="45720" rtlCol="0">
            <a:normAutofit/>
          </a:bodyPr>
          <a:lstStyle/>
          <a:p>
            <a:pPr>
              <a:lnSpc>
                <a:spcPct val="120000"/>
              </a:lnSpc>
            </a:pPr>
            <a:r>
              <a:rPr lang="en-US" sz="1100" dirty="0">
                <a:solidFill>
                  <a:schemeClr val="bg1"/>
                </a:solidFill>
              </a:rPr>
              <a:t>We plotted another bar graph changing the plotting options and using display () function displaying the array Top 5 Categories as in the above image we could only see pie chart visualizations of 4 districts.</a:t>
            </a:r>
          </a:p>
          <a:p>
            <a:pPr>
              <a:lnSpc>
                <a:spcPct val="120000"/>
              </a:lnSpc>
            </a:pPr>
            <a:r>
              <a:rPr lang="en-US" sz="1100" dirty="0">
                <a:solidFill>
                  <a:schemeClr val="bg1"/>
                </a:solidFill>
              </a:rPr>
              <a:t>In this graph we can observe that Southern district which has highest incident count has more that 100K Larceny/Theft cases, nearly 45k Other Offenses and Non-Criminal cases, nearly 25K Assault cases and approximately 21k Warrants.</a:t>
            </a:r>
          </a:p>
          <a:p>
            <a:pPr>
              <a:lnSpc>
                <a:spcPct val="120000"/>
              </a:lnSpc>
            </a:pPr>
            <a:r>
              <a:rPr lang="en-US" sz="1100" dirty="0">
                <a:solidFill>
                  <a:schemeClr val="bg1"/>
                </a:solidFill>
              </a:rPr>
              <a:t>The highest number of incident category in 4 out of 5 districts is Larceny/Theft (except Bayview).</a:t>
            </a:r>
          </a:p>
          <a:p>
            <a:pPr>
              <a:lnSpc>
                <a:spcPct val="120000"/>
              </a:lnSpc>
            </a:pPr>
            <a:r>
              <a:rPr lang="en-US" sz="1100" dirty="0">
                <a:solidFill>
                  <a:schemeClr val="bg1"/>
                </a:solidFill>
              </a:rPr>
              <a:t>The highest number of incident category is Other Offenses in Bayview.</a:t>
            </a:r>
          </a:p>
          <a:p>
            <a:pPr>
              <a:lnSpc>
                <a:spcPct val="120000"/>
              </a:lnSpc>
            </a:pPr>
            <a:endParaRPr lang="en-US" sz="1100" dirty="0">
              <a:solidFill>
                <a:schemeClr val="bg1"/>
              </a:solidFill>
            </a:endParaRPr>
          </a:p>
        </p:txBody>
      </p:sp>
      <p:pic>
        <p:nvPicPr>
          <p:cNvPr id="5" name="Content Placeholder 4" descr="A picture containing graphical user interface&#10;&#10;Description automatically generated">
            <a:extLst>
              <a:ext uri="{FF2B5EF4-FFF2-40B4-BE49-F238E27FC236}">
                <a16:creationId xmlns:a16="http://schemas.microsoft.com/office/drawing/2014/main" id="{0C5C79E7-FD3C-E0FE-D8A1-8542C6FE5484}"/>
              </a:ext>
            </a:extLst>
          </p:cNvPr>
          <p:cNvPicPr>
            <a:picLocks noGrp="1" noChangeAspect="1"/>
          </p:cNvPicPr>
          <p:nvPr>
            <p:ph sz="half" idx="4294967295"/>
          </p:nvPr>
        </p:nvPicPr>
        <p:blipFill>
          <a:blip r:embed="rId2"/>
          <a:stretch>
            <a:fillRect/>
          </a:stretch>
        </p:blipFill>
        <p:spPr>
          <a:xfrm>
            <a:off x="5052448" y="1131376"/>
            <a:ext cx="5858359" cy="3843579"/>
          </a:xfrm>
          <a:prstGeom prst="rect">
            <a:avLst/>
          </a:prstGeom>
        </p:spPr>
      </p:pic>
    </p:spTree>
    <p:extLst>
      <p:ext uri="{BB962C8B-B14F-4D97-AF65-F5344CB8AC3E}">
        <p14:creationId xmlns:p14="http://schemas.microsoft.com/office/powerpoint/2010/main" val="3787391660"/>
      </p:ext>
    </p:extLst>
  </p:cSld>
  <p:clrMapOvr>
    <a:masterClrMapping/>
  </p:clrMapOvr>
  <mc:AlternateContent xmlns:mc="http://schemas.openxmlformats.org/markup-compatibility/2006">
    <mc:Choice xmlns:p14="http://schemas.microsoft.com/office/powerpoint/2010/main" Requires="p14">
      <p:transition spd="slow" p14:dur="2000" advTm="12699"/>
    </mc:Choice>
    <mc:Fallback>
      <p:transition spd="slow" advTm="12699"/>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9">
            <a:extLst>
              <a:ext uri="{FF2B5EF4-FFF2-40B4-BE49-F238E27FC236}">
                <a16:creationId xmlns:a16="http://schemas.microsoft.com/office/drawing/2014/main" id="{74195ED9-15F9-4A18-B356-696821B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26"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7B0D08-9EB9-2B3F-4E0F-D9DFF7C29B80}"/>
              </a:ext>
            </a:extLst>
          </p:cNvPr>
          <p:cNvSpPr>
            <a:spLocks noGrp="1"/>
          </p:cNvSpPr>
          <p:nvPr>
            <p:ph type="title"/>
          </p:nvPr>
        </p:nvSpPr>
        <p:spPr>
          <a:xfrm>
            <a:off x="1289714" y="1524000"/>
            <a:ext cx="3466532" cy="3810000"/>
          </a:xfrm>
        </p:spPr>
        <p:txBody>
          <a:bodyPr anchor="ctr">
            <a:normAutofit/>
          </a:bodyPr>
          <a:lstStyle/>
          <a:p>
            <a:pPr algn="r"/>
            <a:r>
              <a:rPr lang="en-US" dirty="0"/>
              <a:t>Conclusion</a:t>
            </a:r>
            <a:endParaRPr lang="en-US"/>
          </a:p>
        </p:txBody>
      </p:sp>
      <p:sp>
        <p:nvSpPr>
          <p:cNvPr id="3" name="Content Placeholder 2">
            <a:extLst>
              <a:ext uri="{FF2B5EF4-FFF2-40B4-BE49-F238E27FC236}">
                <a16:creationId xmlns:a16="http://schemas.microsoft.com/office/drawing/2014/main" id="{5E1056CB-8665-8625-5697-5CD040ABB25C}"/>
              </a:ext>
            </a:extLst>
          </p:cNvPr>
          <p:cNvSpPr>
            <a:spLocks noGrp="1"/>
          </p:cNvSpPr>
          <p:nvPr>
            <p:ph idx="1"/>
          </p:nvPr>
        </p:nvSpPr>
        <p:spPr>
          <a:xfrm>
            <a:off x="4866468" y="1741714"/>
            <a:ext cx="5801532" cy="3810000"/>
          </a:xfrm>
        </p:spPr>
        <p:txBody>
          <a:bodyPr anchor="ctr">
            <a:noAutofit/>
          </a:bodyPr>
          <a:lstStyle/>
          <a:p>
            <a:pPr lvl="0">
              <a:lnSpc>
                <a:spcPct val="120000"/>
              </a:lnSpc>
            </a:pPr>
            <a:r>
              <a:rPr lang="en-US" sz="1200" dirty="0">
                <a:latin typeface="Times New Roman" panose="02020603050405020304" pitchFamily="18" charset="0"/>
                <a:cs typeface="Times New Roman" panose="02020603050405020304" pitchFamily="18" charset="0"/>
              </a:rPr>
              <a:t>Larceny/theft with count 477975, Other Offenses category with count 301874, non-Criminal with count 236928, Assault cases are 167042, Vehicle theft cases are 126228 Drug/Narcotic are 117821, Vandalism approximately 115k, Burglary 90k and Suspicious OCC 80k.</a:t>
            </a:r>
          </a:p>
          <a:p>
            <a:pPr lvl="0">
              <a:lnSpc>
                <a:spcPct val="120000"/>
              </a:lnSpc>
            </a:pPr>
            <a:r>
              <a:rPr lang="en-US" sz="1200" dirty="0">
                <a:latin typeface="Times New Roman" panose="02020603050405020304" pitchFamily="18" charset="0"/>
                <a:cs typeface="Times New Roman" panose="02020603050405020304" pitchFamily="18" charset="0"/>
              </a:rPr>
              <a:t>In year 2018, from 6</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month to 12</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month in that year the count of incidents decreased from10k to almost 0 where the range of crime incidents from 2014 to 2017 is between 11k to 14k approximately. </a:t>
            </a:r>
          </a:p>
          <a:p>
            <a:pPr lvl="0">
              <a:lnSpc>
                <a:spcPct val="120000"/>
              </a:lnSpc>
            </a:pPr>
            <a:r>
              <a:rPr lang="en-US" sz="1200" dirty="0">
                <a:latin typeface="Times New Roman" panose="02020603050405020304" pitchFamily="18" charset="0"/>
                <a:cs typeface="Times New Roman" panose="02020603050405020304" pitchFamily="18" charset="0"/>
              </a:rPr>
              <a:t>Richmond has the lowest incident count from 2004 to 2018 which is 119698. And second lowest crime in Park 119698.</a:t>
            </a:r>
          </a:p>
          <a:p>
            <a:pPr lvl="0">
              <a:lnSpc>
                <a:spcPct val="120000"/>
              </a:lnSpc>
            </a:pPr>
            <a:r>
              <a:rPr lang="en-US" sz="1200" dirty="0">
                <a:latin typeface="Times New Roman" panose="02020603050405020304" pitchFamily="18" charset="0"/>
                <a:cs typeface="Times New Roman" panose="02020603050405020304" pitchFamily="18" charset="0"/>
              </a:rPr>
              <a:t>All the districts show decline in Total incident count from the year 2017 and the highest decline is in the Southern district which has highest count of incidents from 2004 to 2018.</a:t>
            </a:r>
          </a:p>
          <a:p>
            <a:pPr lvl="0">
              <a:lnSpc>
                <a:spcPct val="120000"/>
              </a:lnSpc>
            </a:pPr>
            <a:r>
              <a:rPr lang="en-US" sz="1200" dirty="0">
                <a:latin typeface="Times New Roman" panose="02020603050405020304" pitchFamily="18" charset="0"/>
                <a:cs typeface="Times New Roman" panose="02020603050405020304" pitchFamily="18" charset="0"/>
              </a:rPr>
              <a:t>The top three hours of highest crime rate in Northern is 18</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hour, 12</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hour and 0</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hour respectively.</a:t>
            </a:r>
          </a:p>
          <a:p>
            <a:pPr lvl="0">
              <a:lnSpc>
                <a:spcPct val="120000"/>
              </a:lnSpc>
            </a:pPr>
            <a:r>
              <a:rPr lang="en-US" sz="1200" dirty="0">
                <a:latin typeface="Times New Roman" panose="02020603050405020304" pitchFamily="18" charset="0"/>
                <a:cs typeface="Times New Roman" panose="02020603050405020304" pitchFamily="18" charset="0"/>
              </a:rPr>
              <a:t>The top three hours of highest crime rate in Mission is 0</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hour, 18</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hour and 12</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hour respectively.</a:t>
            </a:r>
          </a:p>
          <a:p>
            <a:pPr lvl="0">
              <a:lnSpc>
                <a:spcPct val="120000"/>
              </a:lnSpc>
            </a:pPr>
            <a:r>
              <a:rPr lang="en-US" sz="1200" dirty="0">
                <a:latin typeface="Times New Roman" panose="02020603050405020304" pitchFamily="18" charset="0"/>
                <a:cs typeface="Times New Roman" panose="02020603050405020304" pitchFamily="18" charset="0"/>
              </a:rPr>
              <a:t>The top three hours of highest crime rate in Central is 12</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hour, 0</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hour and 18</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hour respectively.</a:t>
            </a:r>
          </a:p>
          <a:p>
            <a:pPr>
              <a:lnSpc>
                <a:spcPct val="120000"/>
              </a:lnSpc>
            </a:pPr>
            <a:endParaRPr lang="en-US" sz="1200" dirty="0"/>
          </a:p>
        </p:txBody>
      </p:sp>
    </p:spTree>
    <p:extLst>
      <p:ext uri="{BB962C8B-B14F-4D97-AF65-F5344CB8AC3E}">
        <p14:creationId xmlns:p14="http://schemas.microsoft.com/office/powerpoint/2010/main" val="30343553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4805"/>
    </mc:Choice>
    <mc:Fallback>
      <p:transition spd="slow" advTm="14805"/>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4195ED9-15F9-4A18-B356-696821B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26"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86FB90-BC7B-77C3-82CC-4562B8C540EE}"/>
              </a:ext>
            </a:extLst>
          </p:cNvPr>
          <p:cNvSpPr>
            <a:spLocks noGrp="1"/>
          </p:cNvSpPr>
          <p:nvPr>
            <p:ph type="title"/>
          </p:nvPr>
        </p:nvSpPr>
        <p:spPr>
          <a:xfrm>
            <a:off x="1289714" y="1524000"/>
            <a:ext cx="3466532" cy="3810000"/>
          </a:xfrm>
        </p:spPr>
        <p:txBody>
          <a:bodyPr anchor="ctr">
            <a:normAutofit/>
          </a:bodyPr>
          <a:lstStyle/>
          <a:p>
            <a:pPr algn="r"/>
            <a:r>
              <a:rPr lang="en-US" dirty="0"/>
              <a:t>Introduction</a:t>
            </a:r>
          </a:p>
        </p:txBody>
      </p:sp>
      <p:sp>
        <p:nvSpPr>
          <p:cNvPr id="3" name="Content Placeholder 2">
            <a:extLst>
              <a:ext uri="{FF2B5EF4-FFF2-40B4-BE49-F238E27FC236}">
                <a16:creationId xmlns:a16="http://schemas.microsoft.com/office/drawing/2014/main" id="{37B6FF73-C4A1-EC6C-9E79-1D79A8D00759}"/>
              </a:ext>
            </a:extLst>
          </p:cNvPr>
          <p:cNvSpPr>
            <a:spLocks noGrp="1"/>
          </p:cNvSpPr>
          <p:nvPr>
            <p:ph idx="1"/>
          </p:nvPr>
        </p:nvSpPr>
        <p:spPr>
          <a:xfrm>
            <a:off x="5334000" y="1110344"/>
            <a:ext cx="5334000" cy="4223656"/>
          </a:xfrm>
        </p:spPr>
        <p:txBody>
          <a:bodyPr anchor="ctr">
            <a:normAutofit fontScale="92500"/>
          </a:bodyPr>
          <a:lstStyle/>
          <a:p>
            <a:pPr>
              <a:lnSpc>
                <a:spcPct val="120000"/>
              </a:lnSpc>
            </a:pPr>
            <a:endParaRPr lang="en-US" sz="1000" dirty="0"/>
          </a:p>
          <a:p>
            <a:pPr>
              <a:lnSpc>
                <a:spcPct val="120000"/>
              </a:lnSpc>
            </a:pPr>
            <a:endParaRPr lang="en-US" sz="1200" dirty="0">
              <a:latin typeface="Times New Roman" panose="02020603050405020304" pitchFamily="18" charset="0"/>
              <a:cs typeface="Times New Roman" panose="02020603050405020304" pitchFamily="18" charset="0"/>
            </a:endParaRPr>
          </a:p>
          <a:p>
            <a:pPr>
              <a:lnSpc>
                <a:spcPct val="120000"/>
              </a:lnSpc>
            </a:pPr>
            <a:r>
              <a:rPr lang="en-US" sz="1200" dirty="0">
                <a:latin typeface="Times New Roman" panose="02020603050405020304" pitchFamily="18" charset="0"/>
                <a:cs typeface="Times New Roman" panose="02020603050405020304" pitchFamily="18" charset="0"/>
              </a:rPr>
              <a:t>The dataset is exported from official San Francisco Government organization website (URL provided in Reference) and the data has records from 2003 to 2018. </a:t>
            </a:r>
          </a:p>
          <a:p>
            <a:pPr>
              <a:lnSpc>
                <a:spcPct val="120000"/>
              </a:lnSpc>
            </a:pPr>
            <a:r>
              <a:rPr lang="en-US" sz="1200" dirty="0">
                <a:latin typeface="Times New Roman" panose="02020603050405020304" pitchFamily="18" charset="0"/>
                <a:cs typeface="Times New Roman" panose="02020603050405020304" pitchFamily="18" charset="0"/>
              </a:rPr>
              <a:t>The San Francisco Police department incident report from 2003 to 2018 csv file has dimension of </a:t>
            </a:r>
            <a:r>
              <a:rPr lang="en-US" sz="1200" b="1" dirty="0">
                <a:latin typeface="Times New Roman" panose="02020603050405020304" pitchFamily="18" charset="0"/>
                <a:cs typeface="Times New Roman" panose="02020603050405020304" pitchFamily="18" charset="0"/>
              </a:rPr>
              <a:t>35*1000000</a:t>
            </a:r>
            <a:r>
              <a:rPr lang="en-US" sz="1200" dirty="0">
                <a:latin typeface="Times New Roman" panose="02020603050405020304" pitchFamily="18" charset="0"/>
                <a:cs typeface="Times New Roman" panose="02020603050405020304" pitchFamily="18" charset="0"/>
              </a:rPr>
              <a:t> where there 35 columns with 1000000 records.</a:t>
            </a:r>
          </a:p>
          <a:p>
            <a:pPr>
              <a:lnSpc>
                <a:spcPct val="120000"/>
              </a:lnSpc>
            </a:pPr>
            <a:r>
              <a:rPr lang="en-US" sz="1200" dirty="0">
                <a:latin typeface="Times New Roman" panose="02020603050405020304" pitchFamily="18" charset="0"/>
                <a:cs typeface="Times New Roman" panose="02020603050405020304" pitchFamily="18" charset="0"/>
              </a:rPr>
              <a:t>We are using this data to find solutions to detect crime in San Francisco by districts and Crime Category.</a:t>
            </a:r>
          </a:p>
          <a:p>
            <a:pPr>
              <a:lnSpc>
                <a:spcPct val="100000"/>
              </a:lnSpc>
            </a:pPr>
            <a:r>
              <a:rPr lang="en-US" sz="1200" dirty="0">
                <a:latin typeface="Times New Roman" panose="02020603050405020304" pitchFamily="18" charset="0"/>
                <a:cs typeface="Times New Roman" panose="02020603050405020304" pitchFamily="18" charset="0"/>
              </a:rPr>
              <a:t>Attributes used to find Solutions </a:t>
            </a:r>
            <a:r>
              <a:rPr lang="en-US" sz="1200" dirty="0" err="1">
                <a:latin typeface="Times New Roman" panose="02020603050405020304" pitchFamily="18" charset="0"/>
                <a:cs typeface="Times New Roman" panose="02020603050405020304" pitchFamily="18" charset="0"/>
              </a:rPr>
              <a:t>PdID</a:t>
            </a:r>
            <a:r>
              <a:rPr lang="en-US" sz="1200" dirty="0">
                <a:latin typeface="Times New Roman" panose="02020603050405020304" pitchFamily="18" charset="0"/>
                <a:cs typeface="Times New Roman" panose="02020603050405020304" pitchFamily="18" charset="0"/>
              </a:rPr>
              <a:t>, Incident Number, Incident Code, Category, Description, Day Of Week, Date, Time, </a:t>
            </a:r>
            <a:r>
              <a:rPr lang="en-US" sz="1200" dirty="0" err="1">
                <a:latin typeface="Times New Roman" panose="02020603050405020304" pitchFamily="18" charset="0"/>
                <a:cs typeface="Times New Roman" panose="02020603050405020304" pitchFamily="18" charset="0"/>
              </a:rPr>
              <a:t>PdDistrict</a:t>
            </a:r>
            <a:r>
              <a:rPr lang="en-US" sz="1200" dirty="0">
                <a:latin typeface="Times New Roman" panose="02020603050405020304" pitchFamily="18" charset="0"/>
                <a:cs typeface="Times New Roman" panose="02020603050405020304" pitchFamily="18" charset="0"/>
              </a:rPr>
              <a:t>, address, X, Y and Location</a:t>
            </a:r>
          </a:p>
          <a:p>
            <a:pPr>
              <a:lnSpc>
                <a:spcPct val="100000"/>
              </a:lnSpc>
            </a:pPr>
            <a:r>
              <a:rPr lang="en-US" sz="1200" dirty="0">
                <a:latin typeface="Times New Roman" panose="02020603050405020304" pitchFamily="18" charset="0"/>
                <a:cs typeface="Times New Roman" panose="02020603050405020304" pitchFamily="18" charset="0"/>
              </a:rPr>
              <a:t>In this Project  we are using Databrick Community edition  which is product by Spark Apache.</a:t>
            </a:r>
          </a:p>
          <a:p>
            <a:pPr>
              <a:lnSpc>
                <a:spcPct val="100000"/>
              </a:lnSpc>
            </a:pPr>
            <a:r>
              <a:rPr lang="en-US" sz="1200" dirty="0">
                <a:latin typeface="Times New Roman" panose="02020603050405020304" pitchFamily="18" charset="0"/>
                <a:cs typeface="Times New Roman" panose="02020603050405020304" pitchFamily="18" charset="0"/>
              </a:rPr>
              <a:t>Databricks is Cloud  platform for Big Data Analysis which helps user to Create clusters and notebook and allowing us to develop code using various ML languages like Python, SQL, Scala and Spark.</a:t>
            </a:r>
          </a:p>
          <a:p>
            <a:pPr>
              <a:lnSpc>
                <a:spcPct val="100000"/>
              </a:lnSpc>
            </a:pPr>
            <a:r>
              <a:rPr lang="en-US" sz="1200" dirty="0">
                <a:latin typeface="Times New Roman" panose="02020603050405020304" pitchFamily="18" charset="0"/>
                <a:cs typeface="Times New Roman" panose="02020603050405020304" pitchFamily="18" charset="0"/>
              </a:rPr>
              <a:t>In this project we used Python and SQL code to perform operations.</a:t>
            </a:r>
          </a:p>
        </p:txBody>
      </p:sp>
    </p:spTree>
    <p:extLst>
      <p:ext uri="{BB962C8B-B14F-4D97-AF65-F5344CB8AC3E}">
        <p14:creationId xmlns:p14="http://schemas.microsoft.com/office/powerpoint/2010/main" val="31169927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9275"/>
    </mc:Choice>
    <mc:Fallback>
      <p:transition spd="slow" advTm="9275"/>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12890-2746-D1B5-DEB6-D60548CA7314}"/>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9F573303-67BD-07C4-269A-3F0A2BC51567}"/>
              </a:ext>
            </a:extLst>
          </p:cNvPr>
          <p:cNvSpPr>
            <a:spLocks noGrp="1"/>
          </p:cNvSpPr>
          <p:nvPr>
            <p:ph idx="1"/>
          </p:nvPr>
        </p:nvSpPr>
        <p:spPr/>
        <p:txBody>
          <a:bodyPr/>
          <a:lstStyle/>
          <a:p>
            <a:r>
              <a:rPr lang="en-US" dirty="0"/>
              <a:t>Data SF, Open Data, Police Department Incident Reports: Historical 2003 to May 2018,  </a:t>
            </a:r>
            <a:r>
              <a:rPr lang="en-US" dirty="0">
                <a:hlinkClick r:id="rId2"/>
              </a:rPr>
              <a:t>https://data.sfgov.org/Public-Safety/Police-Department-Incident-Reports-Historical-2003/tmnf-yvry/data</a:t>
            </a:r>
            <a:endParaRPr lang="en-US" dirty="0"/>
          </a:p>
          <a:p>
            <a:r>
              <a:rPr lang="en-US" dirty="0"/>
              <a:t>Databricks Community Edition, Python For Databricks / </a:t>
            </a:r>
            <a:r>
              <a:rPr lang="en-US" dirty="0" err="1"/>
              <a:t>PySpark</a:t>
            </a:r>
            <a:r>
              <a:rPr lang="en-US" dirty="0"/>
              <a:t>, September 30, 2021 </a:t>
            </a:r>
            <a:r>
              <a:rPr lang="en-US" dirty="0">
                <a:hlinkClick r:id="rId3"/>
              </a:rPr>
              <a:t>https://www.youtube.com/watch?v=1_JGvvbtUQU</a:t>
            </a:r>
            <a:endParaRPr lang="en-US" dirty="0"/>
          </a:p>
          <a:p>
            <a:endParaRPr lang="en-US" dirty="0"/>
          </a:p>
          <a:p>
            <a:endParaRPr lang="en-US" dirty="0"/>
          </a:p>
        </p:txBody>
      </p:sp>
    </p:spTree>
    <p:extLst>
      <p:ext uri="{BB962C8B-B14F-4D97-AF65-F5344CB8AC3E}">
        <p14:creationId xmlns:p14="http://schemas.microsoft.com/office/powerpoint/2010/main" val="31898974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0" name="Rectangle 29">
            <a:extLst>
              <a:ext uri="{FF2B5EF4-FFF2-40B4-BE49-F238E27FC236}">
                <a16:creationId xmlns:a16="http://schemas.microsoft.com/office/drawing/2014/main" id="{1F69E727-9FBD-426F-8146-7962900A2C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97A9DDA-5820-45F0-AD3F-126859F42C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9337" y="762000"/>
            <a:ext cx="5356272" cy="53562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CFBB82D9-B36C-099E-8288-9C40A0E22262}"/>
              </a:ext>
            </a:extLst>
          </p:cNvPr>
          <p:cNvSpPr>
            <a:spLocks noGrp="1"/>
          </p:cNvSpPr>
          <p:nvPr>
            <p:ph type="title"/>
          </p:nvPr>
        </p:nvSpPr>
        <p:spPr>
          <a:xfrm>
            <a:off x="1560962" y="2285999"/>
            <a:ext cx="3893023" cy="2286001"/>
          </a:xfrm>
        </p:spPr>
        <p:txBody>
          <a:bodyPr vert="horz" lIns="91440" tIns="45720" rIns="91440" bIns="45720" rtlCol="0" anchor="ctr">
            <a:normAutofit/>
          </a:bodyPr>
          <a:lstStyle/>
          <a:p>
            <a:pPr algn="ctr"/>
            <a:r>
              <a:rPr lang="en-US">
                <a:solidFill>
                  <a:schemeClr val="bg1"/>
                </a:solidFill>
              </a:rPr>
              <a:t>Thank you</a:t>
            </a:r>
          </a:p>
        </p:txBody>
      </p:sp>
    </p:spTree>
    <p:extLst>
      <p:ext uri="{BB962C8B-B14F-4D97-AF65-F5344CB8AC3E}">
        <p14:creationId xmlns:p14="http://schemas.microsoft.com/office/powerpoint/2010/main" val="207140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5487"/>
    </mc:Choice>
    <mc:Fallback>
      <p:transition spd="slow" advTm="5487"/>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278DB8A0-9FF5-471F-BAC3-098541F74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70E223C-0E61-4DC8-99BA-100F26827A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22A21990-63C7-495D-80A1-46249F19ED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00" y="762000"/>
            <a:ext cx="10668000" cy="5334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7C60EB-1F94-0D6D-3C61-F1D17B591C17}"/>
              </a:ext>
            </a:extLst>
          </p:cNvPr>
          <p:cNvSpPr>
            <a:spLocks noGrp="1"/>
          </p:cNvSpPr>
          <p:nvPr>
            <p:ph type="title"/>
          </p:nvPr>
        </p:nvSpPr>
        <p:spPr>
          <a:xfrm>
            <a:off x="1429566" y="1239915"/>
            <a:ext cx="4898663" cy="1165860"/>
          </a:xfrm>
        </p:spPr>
        <p:txBody>
          <a:bodyPr vert="horz" lIns="91440" tIns="45720" rIns="91440" bIns="45720" rtlCol="0" anchor="b">
            <a:normAutofit/>
          </a:bodyPr>
          <a:lstStyle/>
          <a:p>
            <a:pPr>
              <a:lnSpc>
                <a:spcPct val="110000"/>
              </a:lnSpc>
            </a:pPr>
            <a:r>
              <a:rPr lang="en-US" sz="2400"/>
              <a:t>How to Use Databricks Community Edition</a:t>
            </a:r>
          </a:p>
        </p:txBody>
      </p:sp>
      <p:sp>
        <p:nvSpPr>
          <p:cNvPr id="6" name="Content Placeholder 5">
            <a:extLst>
              <a:ext uri="{FF2B5EF4-FFF2-40B4-BE49-F238E27FC236}">
                <a16:creationId xmlns:a16="http://schemas.microsoft.com/office/drawing/2014/main" id="{27C2B22D-85C6-FE59-42BD-A895135E8027}"/>
              </a:ext>
            </a:extLst>
          </p:cNvPr>
          <p:cNvSpPr>
            <a:spLocks noGrp="1"/>
          </p:cNvSpPr>
          <p:nvPr>
            <p:ph sz="half" idx="2"/>
          </p:nvPr>
        </p:nvSpPr>
        <p:spPr>
          <a:xfrm>
            <a:off x="1368835" y="2511419"/>
            <a:ext cx="4666434" cy="3106666"/>
          </a:xfrm>
        </p:spPr>
        <p:txBody>
          <a:bodyPr vert="horz" lIns="91440" tIns="45720" rIns="91440" bIns="45720" rtlCol="0">
            <a:normAutofit fontScale="92500" lnSpcReduction="10000"/>
          </a:bodyPr>
          <a:lstStyle/>
          <a:p>
            <a:pPr>
              <a:lnSpc>
                <a:spcPct val="120000"/>
              </a:lnSpc>
            </a:pPr>
            <a:r>
              <a:rPr lang="en-US" sz="1300" dirty="0">
                <a:latin typeface="Times New Roman" panose="02020603050405020304" pitchFamily="18" charset="0"/>
                <a:cs typeface="Times New Roman" panose="02020603050405020304" pitchFamily="18" charset="0"/>
              </a:rPr>
              <a:t>We used Databricks Community edition for the analysis of San Francisco crimes from 2003 – 2018.We used Python and SQL languages to interact for solutions to our Questions and for exploratory analysis.</a:t>
            </a:r>
          </a:p>
          <a:p>
            <a:pPr>
              <a:lnSpc>
                <a:spcPct val="120000"/>
              </a:lnSpc>
            </a:pPr>
            <a:r>
              <a:rPr lang="en-US" sz="1300" dirty="0">
                <a:latin typeface="Times New Roman" panose="02020603050405020304" pitchFamily="18" charset="0"/>
                <a:cs typeface="Times New Roman" panose="02020603050405020304" pitchFamily="18" charset="0"/>
              </a:rPr>
              <a:t>After Signing in the Databricks Community edition, we need to create a Cluster and import the dataset Police department incident reports by creating a table. To create a table, we need to open the option Data in the side bar and click on Create table and choose option Upload File to browse and import dataset file on device and then open the notebook to copy the dataset location to import dataset.</a:t>
            </a:r>
          </a:p>
          <a:p>
            <a:pPr>
              <a:lnSpc>
                <a:spcPct val="120000"/>
              </a:lnSpc>
            </a:pPr>
            <a:r>
              <a:rPr lang="en-US" sz="1300" dirty="0">
                <a:latin typeface="Times New Roman" panose="02020603050405020304" pitchFamily="18" charset="0"/>
                <a:cs typeface="Times New Roman" panose="02020603050405020304" pitchFamily="18" charset="0"/>
              </a:rPr>
              <a:t>If the default language selected is Python, to run a SQL code in block we need Write ‘%SQL’ in the first line of the script. </a:t>
            </a:r>
          </a:p>
          <a:p>
            <a:pPr>
              <a:lnSpc>
                <a:spcPct val="120000"/>
              </a:lnSpc>
            </a:pPr>
            <a:endParaRPr lang="en-US" sz="1100" dirty="0"/>
          </a:p>
        </p:txBody>
      </p:sp>
      <p:pic>
        <p:nvPicPr>
          <p:cNvPr id="8" name="Picture 7" descr="Graphical user interface, application, Teams&#10;&#10;Description automatically generated">
            <a:extLst>
              <a:ext uri="{FF2B5EF4-FFF2-40B4-BE49-F238E27FC236}">
                <a16:creationId xmlns:a16="http://schemas.microsoft.com/office/drawing/2014/main" id="{46B0A15D-76EE-751A-7185-BC0F6785B5F5}"/>
              </a:ext>
            </a:extLst>
          </p:cNvPr>
          <p:cNvPicPr>
            <a:picLocks noChangeAspect="1"/>
          </p:cNvPicPr>
          <p:nvPr/>
        </p:nvPicPr>
        <p:blipFill>
          <a:blip r:embed="rId2"/>
          <a:stretch>
            <a:fillRect/>
          </a:stretch>
        </p:blipFill>
        <p:spPr>
          <a:xfrm>
            <a:off x="6549117" y="1554480"/>
            <a:ext cx="4495800" cy="4063606"/>
          </a:xfrm>
          <a:prstGeom prst="rect">
            <a:avLst/>
          </a:prstGeom>
        </p:spPr>
      </p:pic>
      <p:sp>
        <p:nvSpPr>
          <p:cNvPr id="15" name="AutoShape 2">
            <a:extLst>
              <a:ext uri="{FF2B5EF4-FFF2-40B4-BE49-F238E27FC236}">
                <a16:creationId xmlns:a16="http://schemas.microsoft.com/office/drawing/2014/main" id="{54C73A62-E89D-0A05-E1C1-BBCF085E362D}"/>
              </a:ext>
            </a:extLst>
          </p:cNvPr>
          <p:cNvSpPr>
            <a:spLocks noChangeAspect="1" noChangeArrowheads="1"/>
          </p:cNvSpPr>
          <p:nvPr/>
        </p:nvSpPr>
        <p:spPr bwMode="auto">
          <a:xfrm>
            <a:off x="5896961" y="3655932"/>
            <a:ext cx="276617" cy="27661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508337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4238"/>
    </mc:Choice>
    <mc:Fallback>
      <p:transition spd="slow" advTm="14238"/>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application&#10;&#10;Description automatically generated">
            <a:extLst>
              <a:ext uri="{FF2B5EF4-FFF2-40B4-BE49-F238E27FC236}">
                <a16:creationId xmlns:a16="http://schemas.microsoft.com/office/drawing/2014/main" id="{B0F4B2FB-3B08-1B26-7410-2FF088B0F8F8}"/>
              </a:ext>
            </a:extLst>
          </p:cNvPr>
          <p:cNvPicPr>
            <a:picLocks noGrp="1" noChangeAspect="1"/>
          </p:cNvPicPr>
          <p:nvPr>
            <p:ph sz="half" idx="4294967295"/>
          </p:nvPr>
        </p:nvPicPr>
        <p:blipFill>
          <a:blip r:embed="rId2"/>
          <a:stretch>
            <a:fillRect/>
          </a:stretch>
        </p:blipFill>
        <p:spPr>
          <a:xfrm>
            <a:off x="272144" y="669778"/>
            <a:ext cx="4550228" cy="2034233"/>
          </a:xfrm>
          <a:prstGeom prst="rect">
            <a:avLst/>
          </a:prstGeom>
        </p:spPr>
      </p:pic>
      <p:pic>
        <p:nvPicPr>
          <p:cNvPr id="6" name="Content Placeholder 5" descr="Graphical user interface, text, application, email&#10;&#10;Description automatically generated">
            <a:extLst>
              <a:ext uri="{FF2B5EF4-FFF2-40B4-BE49-F238E27FC236}">
                <a16:creationId xmlns:a16="http://schemas.microsoft.com/office/drawing/2014/main" id="{5E810C92-9A54-5BC7-80ED-EACC1AAC0482}"/>
              </a:ext>
            </a:extLst>
          </p:cNvPr>
          <p:cNvPicPr>
            <a:picLocks noGrp="1" noChangeAspect="1"/>
          </p:cNvPicPr>
          <p:nvPr>
            <p:ph sz="quarter" idx="4294967295"/>
          </p:nvPr>
        </p:nvPicPr>
        <p:blipFill>
          <a:blip r:embed="rId3"/>
          <a:stretch>
            <a:fillRect/>
          </a:stretch>
        </p:blipFill>
        <p:spPr>
          <a:xfrm>
            <a:off x="6413318" y="713609"/>
            <a:ext cx="4550229" cy="1946570"/>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E761381B-1ED4-2F39-1424-EF287161A5BD}"/>
              </a:ext>
            </a:extLst>
          </p:cNvPr>
          <p:cNvPicPr>
            <a:picLocks noChangeAspect="1"/>
          </p:cNvPicPr>
          <p:nvPr/>
        </p:nvPicPr>
        <p:blipFill>
          <a:blip r:embed="rId4"/>
          <a:stretch>
            <a:fillRect/>
          </a:stretch>
        </p:blipFill>
        <p:spPr>
          <a:xfrm>
            <a:off x="272144" y="3958045"/>
            <a:ext cx="4550228" cy="2370771"/>
          </a:xfrm>
          <a:prstGeom prst="rect">
            <a:avLst/>
          </a:prstGeom>
        </p:spPr>
      </p:pic>
      <p:pic>
        <p:nvPicPr>
          <p:cNvPr id="8" name="Content Placeholder 4" descr="Graphical user interface, application, Teams&#10;&#10;Description automatically generated">
            <a:extLst>
              <a:ext uri="{FF2B5EF4-FFF2-40B4-BE49-F238E27FC236}">
                <a16:creationId xmlns:a16="http://schemas.microsoft.com/office/drawing/2014/main" id="{05D6284D-34F9-DFF0-E8E5-1794C02B3706}"/>
              </a:ext>
            </a:extLst>
          </p:cNvPr>
          <p:cNvPicPr>
            <a:picLocks noChangeAspect="1"/>
          </p:cNvPicPr>
          <p:nvPr/>
        </p:nvPicPr>
        <p:blipFill>
          <a:blip r:embed="rId5"/>
          <a:stretch>
            <a:fillRect/>
          </a:stretch>
        </p:blipFill>
        <p:spPr>
          <a:xfrm>
            <a:off x="6413318" y="3987949"/>
            <a:ext cx="4550229" cy="2340867"/>
          </a:xfrm>
          <a:prstGeom prst="rect">
            <a:avLst/>
          </a:prstGeom>
        </p:spPr>
      </p:pic>
      <p:sp>
        <p:nvSpPr>
          <p:cNvPr id="13" name="TextBox 12">
            <a:extLst>
              <a:ext uri="{FF2B5EF4-FFF2-40B4-BE49-F238E27FC236}">
                <a16:creationId xmlns:a16="http://schemas.microsoft.com/office/drawing/2014/main" id="{B820B9AD-33F7-C124-F481-C988F9FA8C0B}"/>
              </a:ext>
            </a:extLst>
          </p:cNvPr>
          <p:cNvSpPr txBox="1"/>
          <p:nvPr/>
        </p:nvSpPr>
        <p:spPr>
          <a:xfrm>
            <a:off x="574767" y="300446"/>
            <a:ext cx="4062548" cy="369332"/>
          </a:xfrm>
          <a:prstGeom prst="rect">
            <a:avLst/>
          </a:prstGeom>
          <a:noFill/>
        </p:spPr>
        <p:txBody>
          <a:bodyPr wrap="square" rtlCol="0">
            <a:spAutoFit/>
          </a:bodyPr>
          <a:lstStyle/>
          <a:p>
            <a:r>
              <a:rPr lang="en-US" dirty="0"/>
              <a:t>Creating Cluster</a:t>
            </a:r>
          </a:p>
        </p:txBody>
      </p:sp>
      <p:sp>
        <p:nvSpPr>
          <p:cNvPr id="14" name="TextBox 13">
            <a:extLst>
              <a:ext uri="{FF2B5EF4-FFF2-40B4-BE49-F238E27FC236}">
                <a16:creationId xmlns:a16="http://schemas.microsoft.com/office/drawing/2014/main" id="{48E010D1-22D0-5160-2477-EBDA724F250C}"/>
              </a:ext>
            </a:extLst>
          </p:cNvPr>
          <p:cNvSpPr txBox="1"/>
          <p:nvPr/>
        </p:nvSpPr>
        <p:spPr>
          <a:xfrm>
            <a:off x="5852160" y="300446"/>
            <a:ext cx="5264331" cy="369332"/>
          </a:xfrm>
          <a:prstGeom prst="rect">
            <a:avLst/>
          </a:prstGeom>
          <a:noFill/>
        </p:spPr>
        <p:txBody>
          <a:bodyPr wrap="square" rtlCol="0">
            <a:spAutoFit/>
          </a:bodyPr>
          <a:lstStyle/>
          <a:p>
            <a:r>
              <a:rPr lang="en-US" dirty="0"/>
              <a:t>Choose Run time version and click on Create Cluster</a:t>
            </a:r>
          </a:p>
        </p:txBody>
      </p:sp>
      <p:sp>
        <p:nvSpPr>
          <p:cNvPr id="15" name="TextBox 14">
            <a:extLst>
              <a:ext uri="{FF2B5EF4-FFF2-40B4-BE49-F238E27FC236}">
                <a16:creationId xmlns:a16="http://schemas.microsoft.com/office/drawing/2014/main" id="{031CC75B-BAEF-9214-C234-9A9C0E43E81E}"/>
              </a:ext>
            </a:extLst>
          </p:cNvPr>
          <p:cNvSpPr txBox="1"/>
          <p:nvPr/>
        </p:nvSpPr>
        <p:spPr>
          <a:xfrm>
            <a:off x="6951072" y="3472172"/>
            <a:ext cx="3621677" cy="369332"/>
          </a:xfrm>
          <a:prstGeom prst="rect">
            <a:avLst/>
          </a:prstGeom>
          <a:noFill/>
        </p:spPr>
        <p:txBody>
          <a:bodyPr wrap="square" rtlCol="0">
            <a:spAutoFit/>
          </a:bodyPr>
          <a:lstStyle/>
          <a:p>
            <a:r>
              <a:rPr lang="en-US" dirty="0"/>
              <a:t>Create Table to import Dataset</a:t>
            </a:r>
          </a:p>
        </p:txBody>
      </p:sp>
      <p:sp>
        <p:nvSpPr>
          <p:cNvPr id="16" name="TextBox 15">
            <a:extLst>
              <a:ext uri="{FF2B5EF4-FFF2-40B4-BE49-F238E27FC236}">
                <a16:creationId xmlns:a16="http://schemas.microsoft.com/office/drawing/2014/main" id="{53199280-F5A5-229A-F5BD-4004E5D3118E}"/>
              </a:ext>
            </a:extLst>
          </p:cNvPr>
          <p:cNvSpPr txBox="1"/>
          <p:nvPr/>
        </p:nvSpPr>
        <p:spPr>
          <a:xfrm>
            <a:off x="468900" y="3420683"/>
            <a:ext cx="4156715" cy="369332"/>
          </a:xfrm>
          <a:prstGeom prst="rect">
            <a:avLst/>
          </a:prstGeom>
          <a:noFill/>
        </p:spPr>
        <p:txBody>
          <a:bodyPr wrap="none" rtlCol="0">
            <a:spAutoFit/>
          </a:bodyPr>
          <a:lstStyle/>
          <a:p>
            <a:r>
              <a:rPr lang="en-US" dirty="0"/>
              <a:t>Upload file and Create table in Notebook</a:t>
            </a:r>
          </a:p>
        </p:txBody>
      </p:sp>
      <p:sp>
        <p:nvSpPr>
          <p:cNvPr id="17" name="Right Arrow 16">
            <a:extLst>
              <a:ext uri="{FF2B5EF4-FFF2-40B4-BE49-F238E27FC236}">
                <a16:creationId xmlns:a16="http://schemas.microsoft.com/office/drawing/2014/main" id="{7EE22D1D-3145-BF4B-9BB5-D913515E03C2}"/>
              </a:ext>
            </a:extLst>
          </p:cNvPr>
          <p:cNvSpPr/>
          <p:nvPr/>
        </p:nvSpPr>
        <p:spPr>
          <a:xfrm>
            <a:off x="5117592" y="144457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a:extLst>
              <a:ext uri="{FF2B5EF4-FFF2-40B4-BE49-F238E27FC236}">
                <a16:creationId xmlns:a16="http://schemas.microsoft.com/office/drawing/2014/main" id="{DBC75847-19DD-0253-D2C4-1336A37B117C}"/>
              </a:ext>
            </a:extLst>
          </p:cNvPr>
          <p:cNvSpPr/>
          <p:nvPr/>
        </p:nvSpPr>
        <p:spPr>
          <a:xfrm>
            <a:off x="8446116" y="2858980"/>
            <a:ext cx="484632" cy="56170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Left Arrow 18">
            <a:extLst>
              <a:ext uri="{FF2B5EF4-FFF2-40B4-BE49-F238E27FC236}">
                <a16:creationId xmlns:a16="http://schemas.microsoft.com/office/drawing/2014/main" id="{BC973AED-4008-8A77-E678-156D95915368}"/>
              </a:ext>
            </a:extLst>
          </p:cNvPr>
          <p:cNvSpPr/>
          <p:nvPr/>
        </p:nvSpPr>
        <p:spPr>
          <a:xfrm>
            <a:off x="5117592" y="4901114"/>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9154926"/>
      </p:ext>
    </p:extLst>
  </p:cSld>
  <p:clrMapOvr>
    <a:masterClrMapping/>
  </p:clrMapOvr>
  <mc:AlternateContent xmlns:mc="http://schemas.openxmlformats.org/markup-compatibility/2006">
    <mc:Choice xmlns:p14="http://schemas.microsoft.com/office/powerpoint/2010/main" Requires="p14">
      <p:transition spd="slow" p14:dur="2000" advTm="19858"/>
    </mc:Choice>
    <mc:Fallback>
      <p:transition spd="slow" advTm="1985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195ED9-15F9-4A18-B356-696821B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26"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C7811F-AB01-12DF-02A2-13574A8E0ADD}"/>
              </a:ext>
            </a:extLst>
          </p:cNvPr>
          <p:cNvSpPr>
            <a:spLocks noGrp="1"/>
          </p:cNvSpPr>
          <p:nvPr>
            <p:ph type="title"/>
          </p:nvPr>
        </p:nvSpPr>
        <p:spPr>
          <a:xfrm>
            <a:off x="1289714" y="1524000"/>
            <a:ext cx="3466532" cy="3810000"/>
          </a:xfrm>
        </p:spPr>
        <p:txBody>
          <a:bodyPr anchor="ctr">
            <a:normAutofit/>
          </a:bodyPr>
          <a:lstStyle/>
          <a:p>
            <a:pPr algn="r"/>
            <a:r>
              <a:rPr lang="en-US" dirty="0"/>
              <a:t>Problem Domain</a:t>
            </a:r>
          </a:p>
        </p:txBody>
      </p:sp>
      <p:sp>
        <p:nvSpPr>
          <p:cNvPr id="5" name="Content Placeholder 4">
            <a:extLst>
              <a:ext uri="{FF2B5EF4-FFF2-40B4-BE49-F238E27FC236}">
                <a16:creationId xmlns:a16="http://schemas.microsoft.com/office/drawing/2014/main" id="{335D8931-26D4-2961-81C8-D794FB65FAAA}"/>
              </a:ext>
            </a:extLst>
          </p:cNvPr>
          <p:cNvSpPr>
            <a:spLocks noGrp="1"/>
          </p:cNvSpPr>
          <p:nvPr>
            <p:ph idx="1"/>
          </p:nvPr>
        </p:nvSpPr>
        <p:spPr>
          <a:xfrm>
            <a:off x="5283961" y="1524000"/>
            <a:ext cx="5384039" cy="3919538"/>
          </a:xfrm>
        </p:spPr>
        <p:txBody>
          <a:bodyPr anchor="ctr">
            <a:normAutofit/>
          </a:bodyPr>
          <a:lstStyle/>
          <a:p>
            <a:pPr lvl="0">
              <a:lnSpc>
                <a:spcPct val="120000"/>
              </a:lnSpc>
            </a:pPr>
            <a:r>
              <a:rPr lang="en-US" sz="1400" dirty="0">
                <a:latin typeface="Times New Roman" panose="02020603050405020304" pitchFamily="18" charset="0"/>
                <a:cs typeface="Times New Roman" panose="02020603050405020304" pitchFamily="18" charset="0"/>
              </a:rPr>
              <a:t>What is the Total number of Incidents/Crimes per every Incident Category?</a:t>
            </a:r>
          </a:p>
          <a:p>
            <a:pPr lvl="0">
              <a:lnSpc>
                <a:spcPct val="120000"/>
              </a:lnSpc>
            </a:pPr>
            <a:r>
              <a:rPr lang="en-US" sz="1400" dirty="0">
                <a:latin typeface="Times New Roman" panose="02020603050405020304" pitchFamily="18" charset="0"/>
                <a:cs typeface="Times New Roman" panose="02020603050405020304" pitchFamily="18" charset="0"/>
              </a:rPr>
              <a:t>How many Districts are there and What is the Total count of all incidents in every district?</a:t>
            </a:r>
          </a:p>
          <a:p>
            <a:pPr lvl="0">
              <a:lnSpc>
                <a:spcPct val="120000"/>
              </a:lnSpc>
            </a:pPr>
            <a:r>
              <a:rPr lang="en-US" sz="1400" dirty="0">
                <a:latin typeface="Times New Roman" panose="02020603050405020304" pitchFamily="18" charset="0"/>
                <a:cs typeface="Times New Roman" panose="02020603050405020304" pitchFamily="18" charset="0"/>
              </a:rPr>
              <a:t>What is the Total Crime Count of latest 5 years of data (2014-2018)?</a:t>
            </a:r>
          </a:p>
          <a:p>
            <a:pPr lvl="0">
              <a:lnSpc>
                <a:spcPct val="120000"/>
              </a:lnSpc>
            </a:pPr>
            <a:r>
              <a:rPr lang="en-US" sz="1400" dirty="0">
                <a:latin typeface="Times New Roman" panose="02020603050405020304" pitchFamily="18" charset="0"/>
                <a:cs typeface="Times New Roman" panose="02020603050405020304" pitchFamily="18" charset="0"/>
              </a:rPr>
              <a:t>What is the Total number of incidents in every district from 2004 to 2018 ?</a:t>
            </a:r>
          </a:p>
          <a:p>
            <a:pPr lvl="0">
              <a:lnSpc>
                <a:spcPct val="120000"/>
              </a:lnSpc>
            </a:pPr>
            <a:r>
              <a:rPr lang="en-US" sz="1400" dirty="0">
                <a:latin typeface="Times New Roman" panose="02020603050405020304" pitchFamily="18" charset="0"/>
                <a:cs typeface="Times New Roman" panose="02020603050405020304" pitchFamily="18" charset="0"/>
              </a:rPr>
              <a:t>Find out Crimes per every hour of day from Districts with Top 5 Incident Count.</a:t>
            </a:r>
          </a:p>
          <a:p>
            <a:pPr lvl="0">
              <a:lnSpc>
                <a:spcPct val="120000"/>
              </a:lnSpc>
            </a:pPr>
            <a:r>
              <a:rPr lang="en-US" sz="1400" dirty="0">
                <a:latin typeface="Times New Roman" panose="02020603050405020304" pitchFamily="18" charset="0"/>
                <a:cs typeface="Times New Roman" panose="02020603050405020304" pitchFamily="18" charset="0"/>
              </a:rPr>
              <a:t>What are the top 5 types of crimes occurring in each District and How much is the rate of crime percentage for each type of Crime?</a:t>
            </a:r>
          </a:p>
          <a:p>
            <a:pPr>
              <a:lnSpc>
                <a:spcPct val="120000"/>
              </a:lnSpc>
            </a:pPr>
            <a:endParaRPr lang="en-US" sz="1300" dirty="0"/>
          </a:p>
        </p:txBody>
      </p:sp>
    </p:spTree>
    <p:extLst>
      <p:ext uri="{BB962C8B-B14F-4D97-AF65-F5344CB8AC3E}">
        <p14:creationId xmlns:p14="http://schemas.microsoft.com/office/powerpoint/2010/main" val="16785867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6799"/>
    </mc:Choice>
    <mc:Fallback>
      <p:transition spd="slow" advTm="16799"/>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8E5AF7-FF20-F9BC-F4CD-89B0F3BE519F}"/>
              </a:ext>
            </a:extLst>
          </p:cNvPr>
          <p:cNvSpPr>
            <a:spLocks noGrp="1"/>
          </p:cNvSpPr>
          <p:nvPr>
            <p:ph type="title"/>
          </p:nvPr>
        </p:nvSpPr>
        <p:spPr>
          <a:xfrm>
            <a:off x="1429566" y="1374753"/>
            <a:ext cx="4827799" cy="1034217"/>
          </a:xfrm>
        </p:spPr>
        <p:txBody>
          <a:bodyPr vert="horz" lIns="91440" tIns="45720" rIns="91440" bIns="45720" rtlCol="0" anchor="b">
            <a:normAutofit/>
          </a:bodyPr>
          <a:lstStyle/>
          <a:p>
            <a:pPr>
              <a:lnSpc>
                <a:spcPct val="110000"/>
              </a:lnSpc>
            </a:pPr>
            <a:r>
              <a:rPr lang="en-US" sz="1800" dirty="0">
                <a:solidFill>
                  <a:schemeClr val="bg1"/>
                </a:solidFill>
              </a:rPr>
              <a:t>Creating Data frame and Modifying Attribute Names</a:t>
            </a:r>
          </a:p>
        </p:txBody>
      </p:sp>
      <p:sp>
        <p:nvSpPr>
          <p:cNvPr id="5" name="Content Placeholder 4">
            <a:extLst>
              <a:ext uri="{FF2B5EF4-FFF2-40B4-BE49-F238E27FC236}">
                <a16:creationId xmlns:a16="http://schemas.microsoft.com/office/drawing/2014/main" id="{BA7E32F0-B0FB-2677-53A3-457984C97E4B}"/>
              </a:ext>
            </a:extLst>
          </p:cNvPr>
          <p:cNvSpPr>
            <a:spLocks noGrp="1"/>
          </p:cNvSpPr>
          <p:nvPr>
            <p:ph sz="half" idx="2"/>
          </p:nvPr>
        </p:nvSpPr>
        <p:spPr>
          <a:xfrm>
            <a:off x="1429566" y="2662484"/>
            <a:ext cx="4390209" cy="1786547"/>
          </a:xfrm>
        </p:spPr>
        <p:txBody>
          <a:bodyPr vert="horz" lIns="91440" tIns="45720" rIns="91440" bIns="45720" rtlCol="0">
            <a:normAutofit/>
          </a:bodyPr>
          <a:lstStyle/>
          <a:p>
            <a:r>
              <a:rPr lang="en-US" sz="1400" dirty="0">
                <a:solidFill>
                  <a:schemeClr val="bg1"/>
                </a:solidFill>
                <a:latin typeface="Times New Roman" panose="02020603050405020304" pitchFamily="18" charset="0"/>
                <a:cs typeface="Times New Roman" panose="02020603050405020304" pitchFamily="18" charset="0"/>
              </a:rPr>
              <a:t>To understand the attributes better ,we created another data frame using the attributes we need from the parent data frame using </a:t>
            </a:r>
            <a:r>
              <a:rPr lang="en-US" sz="1400" dirty="0" err="1">
                <a:solidFill>
                  <a:schemeClr val="bg1"/>
                </a:solidFill>
                <a:latin typeface="Times New Roman" panose="02020603050405020304" pitchFamily="18" charset="0"/>
                <a:cs typeface="Times New Roman" panose="02020603050405020304" pitchFamily="18" charset="0"/>
              </a:rPr>
              <a:t>Incidents.toDF</a:t>
            </a:r>
            <a:r>
              <a:rPr lang="en-US" sz="1400" dirty="0">
                <a:solidFill>
                  <a:schemeClr val="bg1"/>
                </a:solidFill>
                <a:latin typeface="Times New Roman" panose="02020603050405020304" pitchFamily="18" charset="0"/>
                <a:cs typeface="Times New Roman" panose="02020603050405020304" pitchFamily="18" charset="0"/>
              </a:rPr>
              <a:t>() function and modified the attribute name, example- Incident Num to Incident Number, Descript to Description etc.</a:t>
            </a:r>
          </a:p>
          <a:p>
            <a:endParaRPr lang="en-US" dirty="0">
              <a:solidFill>
                <a:schemeClr val="bg1"/>
              </a:solidFill>
            </a:endParaRPr>
          </a:p>
        </p:txBody>
      </p:sp>
      <p:pic>
        <p:nvPicPr>
          <p:cNvPr id="4" name="Content Placeholder 3" descr="Graphical user interface, application&#10;&#10;Description automatically generated">
            <a:extLst>
              <a:ext uri="{FF2B5EF4-FFF2-40B4-BE49-F238E27FC236}">
                <a16:creationId xmlns:a16="http://schemas.microsoft.com/office/drawing/2014/main" id="{8F43AEF6-9FF9-F243-6A9B-1F84DADCE94C}"/>
              </a:ext>
            </a:extLst>
          </p:cNvPr>
          <p:cNvPicPr>
            <a:picLocks noGrp="1" noChangeAspect="1"/>
          </p:cNvPicPr>
          <p:nvPr>
            <p:ph sz="half" idx="1"/>
          </p:nvPr>
        </p:nvPicPr>
        <p:blipFill>
          <a:blip r:embed="rId2"/>
          <a:stretch>
            <a:fillRect/>
          </a:stretch>
        </p:blipFill>
        <p:spPr>
          <a:xfrm>
            <a:off x="6096000" y="1785938"/>
            <a:ext cx="4586846" cy="3371850"/>
          </a:xfrm>
          <a:prstGeom prst="rect">
            <a:avLst/>
          </a:prstGeom>
        </p:spPr>
      </p:pic>
    </p:spTree>
    <p:extLst>
      <p:ext uri="{BB962C8B-B14F-4D97-AF65-F5344CB8AC3E}">
        <p14:creationId xmlns:p14="http://schemas.microsoft.com/office/powerpoint/2010/main" val="3374206480"/>
      </p:ext>
    </p:extLst>
  </p:cSld>
  <p:clrMapOvr>
    <a:masterClrMapping/>
  </p:clrMapOvr>
  <mc:AlternateContent xmlns:mc="http://schemas.openxmlformats.org/markup-compatibility/2006">
    <mc:Choice xmlns:p14="http://schemas.microsoft.com/office/powerpoint/2010/main" Requires="p14">
      <p:transition spd="slow" p14:dur="2000" advTm="12028"/>
    </mc:Choice>
    <mc:Fallback>
      <p:transition spd="slow" advTm="12028"/>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7">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9">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053CEA-9749-5602-B2A0-68564DCDF8C7}"/>
              </a:ext>
            </a:extLst>
          </p:cNvPr>
          <p:cNvSpPr>
            <a:spLocks noGrp="1"/>
          </p:cNvSpPr>
          <p:nvPr>
            <p:ph type="title"/>
          </p:nvPr>
        </p:nvSpPr>
        <p:spPr>
          <a:xfrm>
            <a:off x="761998" y="1188720"/>
            <a:ext cx="4871885" cy="1188720"/>
          </a:xfrm>
        </p:spPr>
        <p:txBody>
          <a:bodyPr vert="horz" lIns="91440" tIns="45720" rIns="91440" bIns="45720" rtlCol="0" anchor="b">
            <a:noAutofit/>
          </a:bodyPr>
          <a:lstStyle/>
          <a:p>
            <a:pPr>
              <a:lnSpc>
                <a:spcPct val="110000"/>
              </a:lnSpc>
            </a:pPr>
            <a:r>
              <a:rPr lang="en-US" sz="1600" dirty="0">
                <a:solidFill>
                  <a:schemeClr val="bg1"/>
                </a:solidFill>
              </a:rPr>
              <a:t>Total number of Incidents/Crimes per every Incident Category</a:t>
            </a:r>
            <a:br>
              <a:rPr lang="en-US" sz="1600" dirty="0">
                <a:solidFill>
                  <a:schemeClr val="bg1"/>
                </a:solidFill>
              </a:rPr>
            </a:br>
            <a:endParaRPr lang="en-US" sz="1600" dirty="0">
              <a:solidFill>
                <a:schemeClr val="bg1"/>
              </a:solidFill>
            </a:endParaRPr>
          </a:p>
        </p:txBody>
      </p:sp>
      <p:sp>
        <p:nvSpPr>
          <p:cNvPr id="3" name="Content Placeholder 2">
            <a:extLst>
              <a:ext uri="{FF2B5EF4-FFF2-40B4-BE49-F238E27FC236}">
                <a16:creationId xmlns:a16="http://schemas.microsoft.com/office/drawing/2014/main" id="{877A424F-924C-1145-2163-1B41D9EC301A}"/>
              </a:ext>
            </a:extLst>
          </p:cNvPr>
          <p:cNvSpPr>
            <a:spLocks noGrp="1"/>
          </p:cNvSpPr>
          <p:nvPr>
            <p:ph sz="half" idx="1"/>
          </p:nvPr>
        </p:nvSpPr>
        <p:spPr>
          <a:xfrm>
            <a:off x="854800" y="2377440"/>
            <a:ext cx="4204318" cy="2774820"/>
          </a:xfrm>
        </p:spPr>
        <p:txBody>
          <a:bodyPr vert="horz" lIns="91440" tIns="45720" rIns="91440" bIns="45720" rtlCol="0">
            <a:normAutofit/>
          </a:bodyPr>
          <a:lstStyle/>
          <a:p>
            <a:pPr>
              <a:lnSpc>
                <a:spcPct val="120000"/>
              </a:lnSpc>
            </a:pPr>
            <a:r>
              <a:rPr lang="en-US" sz="1400" dirty="0">
                <a:solidFill>
                  <a:schemeClr val="bg1"/>
                </a:solidFill>
                <a:latin typeface="Times New Roman" panose="02020603050405020304" pitchFamily="18" charset="0"/>
                <a:cs typeface="Times New Roman" panose="02020603050405020304" pitchFamily="18" charset="0"/>
              </a:rPr>
              <a:t>The image below is a table showing the count of each category of crime and there are </a:t>
            </a:r>
            <a:r>
              <a:rPr lang="en-US" sz="1400" b="1" dirty="0">
                <a:solidFill>
                  <a:schemeClr val="bg1"/>
                </a:solidFill>
                <a:latin typeface="Times New Roman" panose="02020603050405020304" pitchFamily="18" charset="0"/>
                <a:cs typeface="Times New Roman" panose="02020603050405020304" pitchFamily="18" charset="0"/>
              </a:rPr>
              <a:t>37 categories of crime in the dataset</a:t>
            </a:r>
            <a:r>
              <a:rPr lang="en-US" sz="1400" dirty="0">
                <a:solidFill>
                  <a:schemeClr val="bg1"/>
                </a:solidFill>
                <a:latin typeface="Times New Roman" panose="02020603050405020304" pitchFamily="18" charset="0"/>
                <a:cs typeface="Times New Roman" panose="02020603050405020304" pitchFamily="18" charset="0"/>
              </a:rPr>
              <a:t>. We can tell that the </a:t>
            </a:r>
            <a:r>
              <a:rPr lang="en-US" sz="1400" b="1" dirty="0">
                <a:solidFill>
                  <a:schemeClr val="bg1"/>
                </a:solidFill>
                <a:latin typeface="Times New Roman" panose="02020603050405020304" pitchFamily="18" charset="0"/>
                <a:cs typeface="Times New Roman" panose="02020603050405020304" pitchFamily="18" charset="0"/>
              </a:rPr>
              <a:t>count in the table is not in increasing order</a:t>
            </a:r>
            <a:r>
              <a:rPr lang="en-US" sz="1400" dirty="0">
                <a:solidFill>
                  <a:schemeClr val="bg1"/>
                </a:solidFill>
                <a:latin typeface="Times New Roman" panose="02020603050405020304" pitchFamily="18" charset="0"/>
                <a:cs typeface="Times New Roman" panose="02020603050405020304" pitchFamily="18" charset="0"/>
              </a:rPr>
              <a:t> but in decreasing as you can observe in the SQL query that it is </a:t>
            </a:r>
            <a:r>
              <a:rPr lang="en-US" sz="1400" b="1" dirty="0">
                <a:solidFill>
                  <a:schemeClr val="bg1"/>
                </a:solidFill>
                <a:latin typeface="Times New Roman" panose="02020603050405020304" pitchFamily="18" charset="0"/>
                <a:cs typeface="Times New Roman" panose="02020603050405020304" pitchFamily="18" charset="0"/>
              </a:rPr>
              <a:t>Group by (‘Category’) and condition in Order by is ascending = ‘false’</a:t>
            </a:r>
            <a:r>
              <a:rPr lang="en-US" sz="1400" dirty="0">
                <a:solidFill>
                  <a:schemeClr val="bg1"/>
                </a:solidFill>
                <a:latin typeface="Times New Roman" panose="02020603050405020304" pitchFamily="18" charset="0"/>
                <a:cs typeface="Times New Roman" panose="02020603050405020304" pitchFamily="18" charset="0"/>
              </a:rPr>
              <a:t>.</a:t>
            </a:r>
          </a:p>
          <a:p>
            <a:pPr>
              <a:lnSpc>
                <a:spcPct val="120000"/>
              </a:lnSpc>
            </a:pPr>
            <a:endParaRPr lang="en-US" dirty="0">
              <a:solidFill>
                <a:schemeClr val="bg1"/>
              </a:solidFill>
            </a:endParaRPr>
          </a:p>
        </p:txBody>
      </p:sp>
      <p:pic>
        <p:nvPicPr>
          <p:cNvPr id="6" name="Content Placeholder 5" descr="Graphical user interface, application&#10;&#10;Description automatically generated">
            <a:extLst>
              <a:ext uri="{FF2B5EF4-FFF2-40B4-BE49-F238E27FC236}">
                <a16:creationId xmlns:a16="http://schemas.microsoft.com/office/drawing/2014/main" id="{6CD4E1FB-A043-4F0C-A69F-6EC38B21C11E}"/>
              </a:ext>
            </a:extLst>
          </p:cNvPr>
          <p:cNvPicPr>
            <a:picLocks noGrp="1" noChangeAspect="1"/>
          </p:cNvPicPr>
          <p:nvPr>
            <p:ph sz="half" idx="2"/>
          </p:nvPr>
        </p:nvPicPr>
        <p:blipFill>
          <a:blip r:embed="rId2"/>
          <a:stretch>
            <a:fillRect/>
          </a:stretch>
        </p:blipFill>
        <p:spPr>
          <a:xfrm>
            <a:off x="5633884" y="1188720"/>
            <a:ext cx="5574889" cy="4248584"/>
          </a:xfrm>
          <a:prstGeom prst="rect">
            <a:avLst/>
          </a:prstGeom>
        </p:spPr>
      </p:pic>
    </p:spTree>
    <p:extLst>
      <p:ext uri="{BB962C8B-B14F-4D97-AF65-F5344CB8AC3E}">
        <p14:creationId xmlns:p14="http://schemas.microsoft.com/office/powerpoint/2010/main" val="2334784416"/>
      </p:ext>
    </p:extLst>
  </p:cSld>
  <p:clrMapOvr>
    <a:masterClrMapping/>
  </p:clrMapOvr>
  <mc:AlternateContent xmlns:mc="http://schemas.openxmlformats.org/markup-compatibility/2006">
    <mc:Choice xmlns:p14="http://schemas.microsoft.com/office/powerpoint/2010/main" Requires="p14">
      <p:transition spd="slow" p14:dur="2000" advTm="15367"/>
    </mc:Choice>
    <mc:Fallback>
      <p:transition spd="slow" advTm="1536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237520-F7D9-BF23-2C25-B54BACA07A34}"/>
              </a:ext>
            </a:extLst>
          </p:cNvPr>
          <p:cNvSpPr>
            <a:spLocks noGrp="1"/>
          </p:cNvSpPr>
          <p:nvPr>
            <p:ph type="title"/>
          </p:nvPr>
        </p:nvSpPr>
        <p:spPr>
          <a:xfrm>
            <a:off x="1429566" y="1374753"/>
            <a:ext cx="4827799" cy="1034217"/>
          </a:xfrm>
        </p:spPr>
        <p:txBody>
          <a:bodyPr vert="horz" lIns="91440" tIns="45720" rIns="91440" bIns="45720" rtlCol="0" anchor="b">
            <a:normAutofit/>
          </a:bodyPr>
          <a:lstStyle/>
          <a:p>
            <a:pPr>
              <a:lnSpc>
                <a:spcPct val="110000"/>
              </a:lnSpc>
            </a:pPr>
            <a:r>
              <a:rPr lang="en-US" sz="1800">
                <a:solidFill>
                  <a:schemeClr val="bg1"/>
                </a:solidFill>
              </a:rPr>
              <a:t>Visualization of Top 10 Categories of types of incidents </a:t>
            </a:r>
          </a:p>
        </p:txBody>
      </p:sp>
      <p:sp>
        <p:nvSpPr>
          <p:cNvPr id="3" name="Content Placeholder 2">
            <a:extLst>
              <a:ext uri="{FF2B5EF4-FFF2-40B4-BE49-F238E27FC236}">
                <a16:creationId xmlns:a16="http://schemas.microsoft.com/office/drawing/2014/main" id="{C0AF3310-4715-3926-B3D5-4775EC42BFAF}"/>
              </a:ext>
            </a:extLst>
          </p:cNvPr>
          <p:cNvSpPr>
            <a:spLocks noGrp="1"/>
          </p:cNvSpPr>
          <p:nvPr>
            <p:ph sz="half" idx="1"/>
          </p:nvPr>
        </p:nvSpPr>
        <p:spPr>
          <a:xfrm>
            <a:off x="1429566" y="2662484"/>
            <a:ext cx="3820996" cy="2774820"/>
          </a:xfrm>
        </p:spPr>
        <p:txBody>
          <a:bodyPr vert="horz" lIns="91440" tIns="45720" rIns="91440" bIns="45720" rtlCol="0">
            <a:normAutofit lnSpcReduction="10000"/>
          </a:bodyPr>
          <a:lstStyle/>
          <a:p>
            <a:pPr>
              <a:lnSpc>
                <a:spcPct val="120000"/>
              </a:lnSpc>
            </a:pPr>
            <a:r>
              <a:rPr lang="en-US" sz="1500" dirty="0">
                <a:solidFill>
                  <a:schemeClr val="bg1"/>
                </a:solidFill>
                <a:latin typeface="Times New Roman" panose="02020603050405020304" pitchFamily="18" charset="0"/>
                <a:cs typeface="Times New Roman" panose="02020603050405020304" pitchFamily="18" charset="0"/>
              </a:rPr>
              <a:t>We created a bar ploy using Display () function and plot options for top ten incident category with </a:t>
            </a:r>
            <a:r>
              <a:rPr lang="en-US" sz="1500" dirty="0" err="1">
                <a:solidFill>
                  <a:schemeClr val="bg1"/>
                </a:solidFill>
                <a:latin typeface="Times New Roman" panose="02020603050405020304" pitchFamily="18" charset="0"/>
                <a:cs typeface="Times New Roman" panose="02020603050405020304" pitchFamily="18" charset="0"/>
              </a:rPr>
              <a:t>highestcount</a:t>
            </a:r>
            <a:endParaRPr lang="en-US" sz="1500" dirty="0">
              <a:solidFill>
                <a:schemeClr val="bg1"/>
              </a:solidFill>
              <a:latin typeface="Times New Roman" panose="02020603050405020304" pitchFamily="18" charset="0"/>
              <a:cs typeface="Times New Roman" panose="02020603050405020304" pitchFamily="18" charset="0"/>
            </a:endParaRPr>
          </a:p>
          <a:p>
            <a:pPr>
              <a:lnSpc>
                <a:spcPct val="120000"/>
              </a:lnSpc>
            </a:pPr>
            <a:r>
              <a:rPr lang="en-US" sz="1500" dirty="0">
                <a:solidFill>
                  <a:schemeClr val="bg1"/>
                </a:solidFill>
                <a:latin typeface="Times New Roman" panose="02020603050405020304" pitchFamily="18" charset="0"/>
                <a:cs typeface="Times New Roman" panose="02020603050405020304" pitchFamily="18" charset="0"/>
              </a:rPr>
              <a:t>Larceny/theft cases has count 477975, Other Offenses category with count 301874, Non-Criminal with count 236928, Assault cases are 167042, Vehicle theft cases are 126228 Drug/Narcotic are 117821, Vandalism approximately 115k, Burglary 90k and Suspicious OCC 80k </a:t>
            </a:r>
          </a:p>
        </p:txBody>
      </p:sp>
      <p:pic>
        <p:nvPicPr>
          <p:cNvPr id="5" name="Content Placeholder 4" descr="Graphical user interface&#10;&#10;Description automatically generated with medium confidence">
            <a:extLst>
              <a:ext uri="{FF2B5EF4-FFF2-40B4-BE49-F238E27FC236}">
                <a16:creationId xmlns:a16="http://schemas.microsoft.com/office/drawing/2014/main" id="{89355768-7D83-9B45-5F98-9C011B51992A}"/>
              </a:ext>
            </a:extLst>
          </p:cNvPr>
          <p:cNvPicPr>
            <a:picLocks noGrp="1" noChangeAspect="1"/>
          </p:cNvPicPr>
          <p:nvPr>
            <p:ph sz="half" idx="2"/>
          </p:nvPr>
        </p:nvPicPr>
        <p:blipFill>
          <a:blip r:embed="rId2"/>
          <a:stretch>
            <a:fillRect/>
          </a:stretch>
        </p:blipFill>
        <p:spPr>
          <a:xfrm>
            <a:off x="5545394" y="1420696"/>
            <a:ext cx="5501148" cy="4016608"/>
          </a:xfrm>
          <a:prstGeom prst="rect">
            <a:avLst/>
          </a:prstGeom>
        </p:spPr>
      </p:pic>
    </p:spTree>
    <p:extLst>
      <p:ext uri="{BB962C8B-B14F-4D97-AF65-F5344CB8AC3E}">
        <p14:creationId xmlns:p14="http://schemas.microsoft.com/office/powerpoint/2010/main" val="153086193"/>
      </p:ext>
    </p:extLst>
  </p:cSld>
  <p:clrMapOvr>
    <a:masterClrMapping/>
  </p:clrMapOvr>
  <mc:AlternateContent xmlns:mc="http://schemas.openxmlformats.org/markup-compatibility/2006">
    <mc:Choice xmlns:p14="http://schemas.microsoft.com/office/powerpoint/2010/main" Requires="p14">
      <p:transition spd="slow" p14:dur="2000" advTm="14601"/>
    </mc:Choice>
    <mc:Fallback>
      <p:transition spd="slow" advTm="14601"/>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8">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8E0887-A129-632F-28AF-AF45F74DFBAE}"/>
              </a:ext>
            </a:extLst>
          </p:cNvPr>
          <p:cNvSpPr>
            <a:spLocks noGrp="1"/>
          </p:cNvSpPr>
          <p:nvPr>
            <p:ph type="title"/>
          </p:nvPr>
        </p:nvSpPr>
        <p:spPr>
          <a:xfrm>
            <a:off x="1429566" y="1071717"/>
            <a:ext cx="4286829" cy="1337254"/>
          </a:xfrm>
        </p:spPr>
        <p:txBody>
          <a:bodyPr vert="horz" lIns="91440" tIns="45720" rIns="91440" bIns="45720" rtlCol="0" anchor="b">
            <a:normAutofit/>
          </a:bodyPr>
          <a:lstStyle/>
          <a:p>
            <a:pPr>
              <a:lnSpc>
                <a:spcPct val="110000"/>
              </a:lnSpc>
            </a:pPr>
            <a:r>
              <a:rPr lang="en-US" sz="1800" dirty="0">
                <a:solidFill>
                  <a:schemeClr val="bg1"/>
                </a:solidFill>
              </a:rPr>
              <a:t>Total count of all incidents in every district</a:t>
            </a:r>
            <a:br>
              <a:rPr lang="en-US" sz="1800" dirty="0">
                <a:solidFill>
                  <a:schemeClr val="bg1"/>
                </a:solidFill>
              </a:rPr>
            </a:br>
            <a:endParaRPr lang="en-US" sz="1800" dirty="0">
              <a:solidFill>
                <a:schemeClr val="bg1"/>
              </a:solidFill>
            </a:endParaRPr>
          </a:p>
        </p:txBody>
      </p:sp>
      <p:sp>
        <p:nvSpPr>
          <p:cNvPr id="3" name="Content Placeholder 2">
            <a:extLst>
              <a:ext uri="{FF2B5EF4-FFF2-40B4-BE49-F238E27FC236}">
                <a16:creationId xmlns:a16="http://schemas.microsoft.com/office/drawing/2014/main" id="{45E947F8-0731-A93D-FE0F-A9E3F4AEA933}"/>
              </a:ext>
            </a:extLst>
          </p:cNvPr>
          <p:cNvSpPr>
            <a:spLocks noGrp="1"/>
          </p:cNvSpPr>
          <p:nvPr>
            <p:ph sz="half" idx="1"/>
          </p:nvPr>
        </p:nvSpPr>
        <p:spPr>
          <a:xfrm>
            <a:off x="1429566" y="2662484"/>
            <a:ext cx="4286828" cy="2774820"/>
          </a:xfrm>
        </p:spPr>
        <p:txBody>
          <a:bodyPr vert="horz" lIns="91440" tIns="45720" rIns="91440" bIns="45720" rtlCol="0">
            <a:normAutofit lnSpcReduction="10000"/>
          </a:bodyPr>
          <a:lstStyle/>
          <a:p>
            <a:pPr>
              <a:lnSpc>
                <a:spcPct val="120000"/>
              </a:lnSpc>
            </a:pPr>
            <a:r>
              <a:rPr lang="en-US" sz="1400" dirty="0">
                <a:solidFill>
                  <a:schemeClr val="bg1"/>
                </a:solidFill>
                <a:latin typeface="Times New Roman" panose="02020603050405020304" pitchFamily="18" charset="0"/>
                <a:cs typeface="Times New Roman" panose="02020603050405020304" pitchFamily="18" charset="0"/>
              </a:rPr>
              <a:t>Query to </a:t>
            </a:r>
            <a:r>
              <a:rPr lang="en-US" sz="1400" b="1" dirty="0">
                <a:solidFill>
                  <a:schemeClr val="bg1"/>
                </a:solidFill>
                <a:latin typeface="Times New Roman" panose="02020603050405020304" pitchFamily="18" charset="0"/>
                <a:cs typeface="Times New Roman" panose="02020603050405020304" pitchFamily="18" charset="0"/>
              </a:rPr>
              <a:t>find Incident count Grouped by district</a:t>
            </a:r>
            <a:r>
              <a:rPr lang="en-US" sz="1400" dirty="0">
                <a:solidFill>
                  <a:schemeClr val="bg1"/>
                </a:solidFill>
                <a:latin typeface="Times New Roman" panose="02020603050405020304" pitchFamily="18" charset="0"/>
                <a:cs typeface="Times New Roman" panose="02020603050405020304" pitchFamily="18" charset="0"/>
              </a:rPr>
              <a:t>, there are 10 Districts and top 6 districts are southern district with 390692 cases, Mission with 288985, Northern with 266435 cases, Central with 221923 cases, Bayview with 205480 cases and Tenderloin with 186954 cases as you can observe in the output in the image below.</a:t>
            </a:r>
          </a:p>
          <a:p>
            <a:pPr>
              <a:lnSpc>
                <a:spcPct val="120000"/>
              </a:lnSpc>
            </a:pPr>
            <a:r>
              <a:rPr lang="en-US" sz="1400" dirty="0">
                <a:solidFill>
                  <a:schemeClr val="bg1"/>
                </a:solidFill>
                <a:latin typeface="Times New Roman" panose="02020603050405020304" pitchFamily="18" charset="0"/>
                <a:cs typeface="Times New Roman" panose="02020603050405020304" pitchFamily="18" charset="0"/>
              </a:rPr>
              <a:t>In Query below the </a:t>
            </a:r>
            <a:r>
              <a:rPr lang="en-US" sz="1400" dirty="0" err="1">
                <a:solidFill>
                  <a:schemeClr val="bg1"/>
                </a:solidFill>
                <a:latin typeface="Times New Roman" panose="02020603050405020304" pitchFamily="18" charset="0"/>
                <a:cs typeface="Times New Roman" panose="02020603050405020304" pitchFamily="18" charset="0"/>
              </a:rPr>
              <a:t>Column_df</a:t>
            </a:r>
            <a:r>
              <a:rPr lang="en-US" sz="1400" dirty="0">
                <a:solidFill>
                  <a:schemeClr val="bg1"/>
                </a:solidFill>
                <a:latin typeface="Times New Roman" panose="02020603050405020304" pitchFamily="18" charset="0"/>
                <a:cs typeface="Times New Roman" panose="02020603050405020304" pitchFamily="18" charset="0"/>
              </a:rPr>
              <a:t> is group by ‘</a:t>
            </a:r>
            <a:r>
              <a:rPr lang="en-US" sz="1400" dirty="0" err="1">
                <a:solidFill>
                  <a:schemeClr val="bg1"/>
                </a:solidFill>
                <a:latin typeface="Times New Roman" panose="02020603050405020304" pitchFamily="18" charset="0"/>
                <a:cs typeface="Times New Roman" panose="02020603050405020304" pitchFamily="18" charset="0"/>
              </a:rPr>
              <a:t>pdDistrict</a:t>
            </a:r>
            <a:r>
              <a:rPr lang="en-US" sz="1400" dirty="0">
                <a:solidFill>
                  <a:schemeClr val="bg1"/>
                </a:solidFill>
                <a:latin typeface="Times New Roman" panose="02020603050405020304" pitchFamily="18" charset="0"/>
                <a:cs typeface="Times New Roman" panose="02020603050405020304" pitchFamily="18" charset="0"/>
              </a:rPr>
              <a:t>’ and Order by ‘count’ where condition ascending =False.</a:t>
            </a:r>
          </a:p>
          <a:p>
            <a:pPr>
              <a:lnSpc>
                <a:spcPct val="120000"/>
              </a:lnSpc>
            </a:pPr>
            <a:endParaRPr lang="en-US" sz="1400" dirty="0">
              <a:solidFill>
                <a:schemeClr val="bg1"/>
              </a:solidFill>
            </a:endParaRPr>
          </a:p>
        </p:txBody>
      </p:sp>
      <p:pic>
        <p:nvPicPr>
          <p:cNvPr id="5" name="Content Placeholder 4" descr="Graphical user interface, text, application, email&#10;&#10;Description automatically generated">
            <a:extLst>
              <a:ext uri="{FF2B5EF4-FFF2-40B4-BE49-F238E27FC236}">
                <a16:creationId xmlns:a16="http://schemas.microsoft.com/office/drawing/2014/main" id="{725C70C1-B101-5631-1682-8519A4D1DE97}"/>
              </a:ext>
            </a:extLst>
          </p:cNvPr>
          <p:cNvPicPr>
            <a:picLocks noGrp="1" noChangeAspect="1"/>
          </p:cNvPicPr>
          <p:nvPr>
            <p:ph sz="half" idx="2"/>
          </p:nvPr>
        </p:nvPicPr>
        <p:blipFill>
          <a:blip r:embed="rId2"/>
          <a:stretch>
            <a:fillRect/>
          </a:stretch>
        </p:blipFill>
        <p:spPr>
          <a:xfrm>
            <a:off x="5825613" y="1071717"/>
            <a:ext cx="5220930" cy="4016476"/>
          </a:xfrm>
          <a:prstGeom prst="rect">
            <a:avLst/>
          </a:prstGeom>
        </p:spPr>
      </p:pic>
    </p:spTree>
    <p:extLst>
      <p:ext uri="{BB962C8B-B14F-4D97-AF65-F5344CB8AC3E}">
        <p14:creationId xmlns:p14="http://schemas.microsoft.com/office/powerpoint/2010/main" val="3004441815"/>
      </p:ext>
    </p:extLst>
  </p:cSld>
  <p:clrMapOvr>
    <a:masterClrMapping/>
  </p:clrMapOvr>
  <mc:AlternateContent xmlns:mc="http://schemas.openxmlformats.org/markup-compatibility/2006">
    <mc:Choice xmlns:p14="http://schemas.microsoft.com/office/powerpoint/2010/main" Requires="p14">
      <p:transition spd="slow" p14:dur="2000" advTm="12567"/>
    </mc:Choice>
    <mc:Fallback>
      <p:transition spd="slow" advTm="12567"/>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0.3|5.7|1.2|0.9|0.5"/>
</p:tagLst>
</file>

<file path=ppt/theme/theme1.xml><?xml version="1.0" encoding="utf-8"?>
<a:theme xmlns:a="http://schemas.openxmlformats.org/drawingml/2006/main" name="PortalVTI">
  <a:themeElements>
    <a:clrScheme name="Earth">
      <a:dk1>
        <a:sysClr val="windowText" lastClr="000000"/>
      </a:dk1>
      <a:lt1>
        <a:sysClr val="window" lastClr="FFFFFF"/>
      </a:lt1>
      <a:dk2>
        <a:srgbClr val="051618"/>
      </a:dk2>
      <a:lt2>
        <a:srgbClr val="E8E8DF"/>
      </a:lt2>
      <a:accent1>
        <a:srgbClr val="2D714C"/>
      </a:accent1>
      <a:accent2>
        <a:srgbClr val="1F7985"/>
      </a:accent2>
      <a:accent3>
        <a:srgbClr val="0D6756"/>
      </a:accent3>
      <a:accent4>
        <a:srgbClr val="40945E"/>
      </a:accent4>
      <a:accent5>
        <a:srgbClr val="389896"/>
      </a:accent5>
      <a:accent6>
        <a:srgbClr val="64924A"/>
      </a:accent6>
      <a:hlink>
        <a:srgbClr val="1F855C"/>
      </a:hlink>
      <a:folHlink>
        <a:srgbClr val="227390"/>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TotalTime>435</TotalTime>
  <Words>2069</Words>
  <Application>Microsoft Macintosh PowerPoint</Application>
  <PresentationFormat>Widescreen</PresentationFormat>
  <Paragraphs>95</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Times New Roman</vt:lpstr>
      <vt:lpstr>Trade Gothic Next Cond</vt:lpstr>
      <vt:lpstr>Trade Gothic Next Light</vt:lpstr>
      <vt:lpstr>PortalVTI</vt:lpstr>
      <vt:lpstr>San Francisco Crime Incidents Analysis</vt:lpstr>
      <vt:lpstr>Introduction</vt:lpstr>
      <vt:lpstr>How to Use Databricks Community Edition</vt:lpstr>
      <vt:lpstr>PowerPoint Presentation</vt:lpstr>
      <vt:lpstr>Problem Domain</vt:lpstr>
      <vt:lpstr>Creating Data frame and Modifying Attribute Names</vt:lpstr>
      <vt:lpstr>Total number of Incidents/Crimes per every Incident Category </vt:lpstr>
      <vt:lpstr>Visualization of Top 10 Categories of types of incidents </vt:lpstr>
      <vt:lpstr>Total count of all incidents in every district </vt:lpstr>
      <vt:lpstr>Visualization showing count of Incident of all districts</vt:lpstr>
      <vt:lpstr>PowerPoint Presentation</vt:lpstr>
      <vt:lpstr>Total Crime Count of latest 5 years of data (2014-2018) </vt:lpstr>
      <vt:lpstr>Visualization to Show Monthly Crime count from 2014 to 2018</vt:lpstr>
      <vt:lpstr>Total number of incidents in every district from 2004 to 2018  </vt:lpstr>
      <vt:lpstr>Visualization showing the hourly Count of Incidents crime count of Districts Southern, Mission, Northern, Central and Bayview </vt:lpstr>
      <vt:lpstr>Crimes per every hour of day from Districts with Top 5 Incident Count </vt:lpstr>
      <vt:lpstr>Top 5 types of incidents from the 4 districts Northern, Mission, Central and Bayview </vt:lpstr>
      <vt:lpstr>PowerPoint Presentation</vt:lpstr>
      <vt:lpstr>Conclusion</vt:lpstr>
      <vt:lpstr>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San Francisco Crime Incidents Analysis</dc:title>
  <dc:creator>Shivani Shetkar</dc:creator>
  <cp:lastModifiedBy>Shivani Shetkar</cp:lastModifiedBy>
  <cp:revision>4</cp:revision>
  <dcterms:created xsi:type="dcterms:W3CDTF">2022-06-27T13:35:22Z</dcterms:created>
  <dcterms:modified xsi:type="dcterms:W3CDTF">2022-06-27T20:50:27Z</dcterms:modified>
</cp:coreProperties>
</file>

<file path=docProps/thumbnail.jpeg>
</file>